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 /><Relationship Id="rId2" Type="http://schemas.openxmlformats.org/package/2006/relationships/metadata/core-properties" Target="docProps/core.xml" /><Relationship Id="rId1" Type="http://schemas.openxmlformats.org/officeDocument/2006/relationships/officeDocument" Target="ppt/presentation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8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</p:sldIdLst>
  <p:sldSz cx="18288000" cy="10287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/>
      <a:tcStyle>
        <a:tcBdr/>
        <a:fill>
          <a:solidFill>
            <a:srgbClr val="E8ECF4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/>
      <a:tcStyle>
        <a:tcBdr/>
        <a:fill>
          <a:solidFill>
            <a:srgbClr val="E8ECF4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/>
      <a:tcStyle>
        <a:tcBdr/>
        <a:fill>
          <a:solidFill>
            <a:srgbClr val="EFF3E9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/>
      <a:tcStyle>
        <a:tcBdr/>
        <a:fill>
          <a:solidFill>
            <a:srgbClr val="FDEE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89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slide" Target="slides/slide12.xml" /><Relationship Id="rId18" Type="http://schemas.openxmlformats.org/officeDocument/2006/relationships/slide" Target="slides/slide17.xml" /><Relationship Id="rId26" Type="http://schemas.openxmlformats.org/officeDocument/2006/relationships/slide" Target="slides/slide25.xml" /><Relationship Id="rId3" Type="http://schemas.openxmlformats.org/officeDocument/2006/relationships/slide" Target="slides/slide2.xml" /><Relationship Id="rId21" Type="http://schemas.openxmlformats.org/officeDocument/2006/relationships/slide" Target="slides/slide20.xml" /><Relationship Id="rId7" Type="http://schemas.openxmlformats.org/officeDocument/2006/relationships/slide" Target="slides/slide6.xml" /><Relationship Id="rId12" Type="http://schemas.openxmlformats.org/officeDocument/2006/relationships/slide" Target="slides/slide11.xml" /><Relationship Id="rId17" Type="http://schemas.openxmlformats.org/officeDocument/2006/relationships/slide" Target="slides/slide16.xml" /><Relationship Id="rId25" Type="http://schemas.openxmlformats.org/officeDocument/2006/relationships/slide" Target="slides/slide24.xml" /><Relationship Id="rId33" Type="http://schemas.openxmlformats.org/officeDocument/2006/relationships/tableStyles" Target="tableStyles.xml" /><Relationship Id="rId2" Type="http://schemas.openxmlformats.org/officeDocument/2006/relationships/slide" Target="slides/slide1.xml" /><Relationship Id="rId16" Type="http://schemas.openxmlformats.org/officeDocument/2006/relationships/slide" Target="slides/slide15.xml" /><Relationship Id="rId20" Type="http://schemas.openxmlformats.org/officeDocument/2006/relationships/slide" Target="slides/slide19.xml" /><Relationship Id="rId29" Type="http://schemas.openxmlformats.org/officeDocument/2006/relationships/notesMaster" Target="notesMasters/notesMaster1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slide" Target="slides/slide10.xml" /><Relationship Id="rId24" Type="http://schemas.openxmlformats.org/officeDocument/2006/relationships/slide" Target="slides/slide23.xml" /><Relationship Id="rId32" Type="http://schemas.openxmlformats.org/officeDocument/2006/relationships/theme" Target="theme/theme1.xml" /><Relationship Id="rId5" Type="http://schemas.openxmlformats.org/officeDocument/2006/relationships/slide" Target="slides/slide4.xml" /><Relationship Id="rId15" Type="http://schemas.openxmlformats.org/officeDocument/2006/relationships/slide" Target="slides/slide14.xml" /><Relationship Id="rId23" Type="http://schemas.openxmlformats.org/officeDocument/2006/relationships/slide" Target="slides/slide22.xml" /><Relationship Id="rId28" Type="http://schemas.openxmlformats.org/officeDocument/2006/relationships/slide" Target="slides/slide27.xml" /><Relationship Id="rId10" Type="http://schemas.openxmlformats.org/officeDocument/2006/relationships/slide" Target="slides/slide9.xml" /><Relationship Id="rId19" Type="http://schemas.openxmlformats.org/officeDocument/2006/relationships/slide" Target="slides/slide18.xml" /><Relationship Id="rId31" Type="http://schemas.openxmlformats.org/officeDocument/2006/relationships/viewProps" Target="viewProps.xml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slide" Target="slides/slide13.xml" /><Relationship Id="rId22" Type="http://schemas.openxmlformats.org/officeDocument/2006/relationships/slide" Target="slides/slide21.xml" /><Relationship Id="rId27" Type="http://schemas.openxmlformats.org/officeDocument/2006/relationships/slide" Target="slides/slide26.xml" /><Relationship Id="rId30" Type="http://schemas.openxmlformats.org/officeDocument/2006/relationships/presProps" Target="presProps.xml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2" name="Shape 9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1pPr>
            <a:lvl2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2pPr>
            <a:lvl3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3pPr>
            <a:lvl4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4pPr>
            <a:lvl5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Text"/>
          <p:cNvSpPr txBox="1">
            <a:spLocks noGrp="1"/>
          </p:cNvSpPr>
          <p:nvPr>
            <p:ph type="title"/>
          </p:nvPr>
        </p:nvSpPr>
        <p:spPr>
          <a:xfrm>
            <a:off x="722312" y="4406900"/>
            <a:ext cx="7772401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t>Title Text</a:t>
            </a:r>
          </a:p>
        </p:txBody>
      </p:sp>
      <p:sp>
        <p:nvSpPr>
          <p:cNvPr id="3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722312" y="2906713"/>
            <a:ext cx="7772401" cy="1500190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1pPr>
            <a:lvl2pPr marL="0" indent="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2pPr>
            <a:lvl3pPr marL="0" indent="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3pPr>
            <a:lvl4pPr marL="0" indent="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4pPr>
            <a:lvl5pPr marL="0" indent="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defRPr sz="2800"/>
            </a:lvl1pPr>
            <a:lvl2pPr marL="790575" indent="-333375">
              <a:spcBef>
                <a:spcPts val="600"/>
              </a:spcBef>
              <a:defRPr sz="2800"/>
            </a:lvl2pPr>
            <a:lvl3pPr marL="1234438" indent="-320038">
              <a:spcBef>
                <a:spcPts val="600"/>
              </a:spcBef>
              <a:defRPr sz="2800"/>
            </a:lvl3pPr>
            <a:lvl4pPr marL="1727200" indent="-355600">
              <a:spcBef>
                <a:spcPts val="600"/>
              </a:spcBef>
              <a:defRPr sz="2800"/>
            </a:lvl4pPr>
            <a:lvl5pPr marL="2184400" indent="-355600">
              <a:spcBef>
                <a:spcPts val="600"/>
              </a:spcBef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57200" y="1535112"/>
            <a:ext cx="4040188" cy="639763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500"/>
              </a:spcBef>
              <a:buSzTx/>
              <a:buFontTx/>
              <a:buNone/>
              <a:defRPr sz="2400" b="1"/>
            </a:lvl1pPr>
            <a:lvl2pPr marL="0" indent="0">
              <a:spcBef>
                <a:spcPts val="500"/>
              </a:spcBef>
              <a:buSzTx/>
              <a:buFontTx/>
              <a:buNone/>
              <a:defRPr sz="2400" b="1"/>
            </a:lvl2pPr>
            <a:lvl3pPr marL="0" indent="0">
              <a:spcBef>
                <a:spcPts val="500"/>
              </a:spcBef>
              <a:buSzTx/>
              <a:buFontTx/>
              <a:buNone/>
              <a:defRPr sz="2400" b="1"/>
            </a:lvl3pPr>
            <a:lvl4pPr marL="0" indent="0">
              <a:spcBef>
                <a:spcPts val="500"/>
              </a:spcBef>
              <a:buSzTx/>
              <a:buFontTx/>
              <a:buNone/>
              <a:defRPr sz="2400" b="1"/>
            </a:lvl4pPr>
            <a:lvl5pPr marL="0" indent="0">
              <a:spcBef>
                <a:spcPts val="500"/>
              </a:spcBef>
              <a:buSzTx/>
              <a:buFontTx/>
              <a:buNone/>
              <a:defRPr sz="2400" b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4645025" y="1535112"/>
            <a:ext cx="4041775" cy="639765"/>
          </a:xfrm>
          <a:prstGeom prst="rect">
            <a:avLst/>
          </a:prstGeom>
        </p:spPr>
        <p:txBody>
          <a:bodyPr anchor="b"/>
          <a:lstStyle/>
          <a:p>
            <a:endParaRPr/>
          </a:p>
        </p:txBody>
      </p:sp>
      <p:sp>
        <p:nvSpPr>
          <p:cNvPr id="5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itle Text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6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t>Title Text</a:t>
            </a:r>
          </a:p>
        </p:txBody>
      </p:sp>
      <p:sp>
        <p:nvSpPr>
          <p:cNvPr id="7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" name="Text Placeholder 3"/>
          <p:cNvSpPr>
            <a:spLocks noGrp="1"/>
          </p:cNvSpPr>
          <p:nvPr>
            <p:ph type="body" sz="quarter" idx="21"/>
          </p:nvPr>
        </p:nvSpPr>
        <p:spPr>
          <a:xfrm>
            <a:off x="457198" y="1435100"/>
            <a:ext cx="3008317" cy="4691063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le Text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3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t>Title Text</a:t>
            </a:r>
          </a:p>
        </p:txBody>
      </p:sp>
      <p:sp>
        <p:nvSpPr>
          <p:cNvPr id="83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1792288" y="612775"/>
            <a:ext cx="5486403" cy="4114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8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792288" y="5367337"/>
            <a:ext cx="5486403" cy="80486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300"/>
              </a:spcBef>
              <a:buSzTx/>
              <a:buFontTx/>
              <a:buNone/>
              <a:defRPr sz="1400"/>
            </a:lvl1pPr>
            <a:lvl2pPr marL="0" indent="0">
              <a:spcBef>
                <a:spcPts val="300"/>
              </a:spcBef>
              <a:buSzTx/>
              <a:buFontTx/>
              <a:buNone/>
              <a:defRPr sz="1400"/>
            </a:lvl2pPr>
            <a:lvl3pPr marL="0" indent="0">
              <a:spcBef>
                <a:spcPts val="300"/>
              </a:spcBef>
              <a:buSzTx/>
              <a:buFontTx/>
              <a:buNone/>
              <a:defRPr sz="1400"/>
            </a:lvl3pPr>
            <a:lvl4pPr marL="0" indent="0">
              <a:spcBef>
                <a:spcPts val="300"/>
              </a:spcBef>
              <a:buSzTx/>
              <a:buFontTx/>
              <a:buNone/>
              <a:defRPr sz="1400"/>
            </a:lvl4pPr>
            <a:lvl5pPr marL="0" indent="0">
              <a:spcBef>
                <a:spcPts val="300"/>
              </a:spcBef>
              <a:buSzTx/>
              <a:buFontTx/>
              <a:buNone/>
              <a:defRPr sz="1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5" Type="http://schemas.openxmlformats.org/officeDocument/2006/relationships/slideLayout" Target="../slideLayouts/slideLayout5.xml" /><Relationship Id="rId10" Type="http://schemas.openxmlformats.org/officeDocument/2006/relationships/theme" Target="../theme/theme1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10207625" y="3657600"/>
            <a:ext cx="7162800" cy="6629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8181" y="6414762"/>
            <a:ext cx="258620" cy="248301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ransition spd="med"/>
  <p:txStyles>
    <p:title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titleStyle>
    <p:bodyStyle>
      <a:lvl1pPr marL="342900" marR="0" indent="-3429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783771" marR="0" indent="-326571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sz="3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1219200" marR="0" indent="-3048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17373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sz="3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21945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»"/>
        <a:tabLst/>
        <a:defRPr sz="3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26517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31089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35661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40233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 /><Relationship Id="rId2" Type="http://schemas.openxmlformats.org/officeDocument/2006/relationships/image" Target="../media/image1.jpeg" /><Relationship Id="rId1" Type="http://schemas.openxmlformats.org/officeDocument/2006/relationships/slideLayout" Target="../slideLayouts/slideLayout7.xml" 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 /><Relationship Id="rId2" Type="http://schemas.openxmlformats.org/officeDocument/2006/relationships/image" Target="../media/image17.jpeg" /><Relationship Id="rId1" Type="http://schemas.openxmlformats.org/officeDocument/2006/relationships/slideLayout" Target="../slideLayouts/slideLayout7.xml" 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 /><Relationship Id="rId2" Type="http://schemas.openxmlformats.org/officeDocument/2006/relationships/image" Target="../media/image4.png" /><Relationship Id="rId1" Type="http://schemas.openxmlformats.org/officeDocument/2006/relationships/slideLayout" Target="../slideLayouts/slideLayout7.xml" 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 /><Relationship Id="rId2" Type="http://schemas.openxmlformats.org/officeDocument/2006/relationships/image" Target="../media/image9.png" /><Relationship Id="rId1" Type="http://schemas.openxmlformats.org/officeDocument/2006/relationships/slideLayout" Target="../slideLayouts/slideLayout7.xml" /><Relationship Id="rId5" Type="http://schemas.openxmlformats.org/officeDocument/2006/relationships/image" Target="../media/image11.png" /><Relationship Id="rId4" Type="http://schemas.openxmlformats.org/officeDocument/2006/relationships/image" Target="../media/image10.png" 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 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 /><Relationship Id="rId2" Type="http://schemas.openxmlformats.org/officeDocument/2006/relationships/image" Target="../media/image4.png" /><Relationship Id="rId1" Type="http://schemas.openxmlformats.org/officeDocument/2006/relationships/slideLayout" Target="../slideLayouts/slideLayout7.xml" /><Relationship Id="rId4" Type="http://schemas.openxmlformats.org/officeDocument/2006/relationships/image" Target="../media/image18.jpeg" 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 /><Relationship Id="rId2" Type="http://schemas.openxmlformats.org/officeDocument/2006/relationships/image" Target="../media/image19.png" /><Relationship Id="rId1" Type="http://schemas.openxmlformats.org/officeDocument/2006/relationships/slideLayout" Target="../slideLayouts/slideLayout7.xml" /><Relationship Id="rId5" Type="http://schemas.openxmlformats.org/officeDocument/2006/relationships/image" Target="../media/image8.jpeg" /><Relationship Id="rId4" Type="http://schemas.openxmlformats.org/officeDocument/2006/relationships/image" Target="../media/image6.png" 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 /><Relationship Id="rId2" Type="http://schemas.openxmlformats.org/officeDocument/2006/relationships/image" Target="../media/image7.png" /><Relationship Id="rId1" Type="http://schemas.openxmlformats.org/officeDocument/2006/relationships/slideLayout" Target="../slideLayouts/slideLayout7.xml" /><Relationship Id="rId4" Type="http://schemas.openxmlformats.org/officeDocument/2006/relationships/image" Target="../media/image21.jpeg" 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 /><Relationship Id="rId2" Type="http://schemas.openxmlformats.org/officeDocument/2006/relationships/image" Target="../media/image7.png" /><Relationship Id="rId1" Type="http://schemas.openxmlformats.org/officeDocument/2006/relationships/slideLayout" Target="../slideLayouts/slideLayout7.xml" /><Relationship Id="rId5" Type="http://schemas.openxmlformats.org/officeDocument/2006/relationships/image" Target="../media/image23.jpeg" /><Relationship Id="rId4" Type="http://schemas.openxmlformats.org/officeDocument/2006/relationships/image" Target="../media/image22.jpeg" 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 /><Relationship Id="rId2" Type="http://schemas.openxmlformats.org/officeDocument/2006/relationships/image" Target="../media/image7.png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26.jpeg" /><Relationship Id="rId5" Type="http://schemas.openxmlformats.org/officeDocument/2006/relationships/image" Target="../media/image25.jpeg" /><Relationship Id="rId4" Type="http://schemas.openxmlformats.org/officeDocument/2006/relationships/image" Target="../media/image24.png" 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 /><Relationship Id="rId2" Type="http://schemas.openxmlformats.org/officeDocument/2006/relationships/image" Target="../media/image7.png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28.jpeg" /><Relationship Id="rId5" Type="http://schemas.openxmlformats.org/officeDocument/2006/relationships/image" Target="../media/image27.jpeg" /><Relationship Id="rId4" Type="http://schemas.openxmlformats.org/officeDocument/2006/relationships/hyperlink" Target="https://www.instagram.com/p/DBOIDfwtGcd/" TargetMode="External" 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 /><Relationship Id="rId1" Type="http://schemas.openxmlformats.org/officeDocument/2006/relationships/slideLayout" Target="../slideLayouts/slideLayout7.xml" 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eg" /><Relationship Id="rId3" Type="http://schemas.openxmlformats.org/officeDocument/2006/relationships/image" Target="../media/image2.png" /><Relationship Id="rId7" Type="http://schemas.openxmlformats.org/officeDocument/2006/relationships/hyperlink" Target="https://www.instagram.com/p/DBLsf-1NglK/?img_index=1" TargetMode="External" /><Relationship Id="rId2" Type="http://schemas.openxmlformats.org/officeDocument/2006/relationships/image" Target="../media/image7.png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29.jpeg" /><Relationship Id="rId5" Type="http://schemas.openxmlformats.org/officeDocument/2006/relationships/hyperlink" Target="https://www.instagram.com/p/DBLryBztWhE/?img_index=1" TargetMode="External" /><Relationship Id="rId10" Type="http://schemas.openxmlformats.org/officeDocument/2006/relationships/image" Target="../media/image31.jpeg" /><Relationship Id="rId4" Type="http://schemas.openxmlformats.org/officeDocument/2006/relationships/image" Target="../media/image20.png" /><Relationship Id="rId9" Type="http://schemas.openxmlformats.org/officeDocument/2006/relationships/hyperlink" Target="https://www.instagram.com/p/DBLsEwytcwx/?img_index=1" TargetMode="External" 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stagram.com/p/DBD-Li9NmXH/" TargetMode="External" /><Relationship Id="rId2" Type="http://schemas.openxmlformats.org/officeDocument/2006/relationships/image" Target="../media/image7.png" /><Relationship Id="rId1" Type="http://schemas.openxmlformats.org/officeDocument/2006/relationships/slideLayout" Target="../slideLayouts/slideLayout7.xml" /><Relationship Id="rId4" Type="http://schemas.openxmlformats.org/officeDocument/2006/relationships/image" Target="../media/image32.jpeg" 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 /><Relationship Id="rId2" Type="http://schemas.openxmlformats.org/officeDocument/2006/relationships/image" Target="../media/image7.png" /><Relationship Id="rId1" Type="http://schemas.openxmlformats.org/officeDocument/2006/relationships/slideLayout" Target="../slideLayouts/slideLayout7.xml" /><Relationship Id="rId4" Type="http://schemas.openxmlformats.org/officeDocument/2006/relationships/image" Target="../media/image33.jpeg" 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 /><Relationship Id="rId2" Type="http://schemas.openxmlformats.org/officeDocument/2006/relationships/image" Target="../media/image34.jpeg" /><Relationship Id="rId1" Type="http://schemas.openxmlformats.org/officeDocument/2006/relationships/slideLayout" Target="../slideLayouts/slideLayout7.xml" 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 /><Relationship Id="rId2" Type="http://schemas.openxmlformats.org/officeDocument/2006/relationships/image" Target="../media/image36.jpeg" /><Relationship Id="rId1" Type="http://schemas.openxmlformats.org/officeDocument/2006/relationships/slideLayout" Target="../slideLayouts/slideLayout7.xml" /><Relationship Id="rId4" Type="http://schemas.openxmlformats.org/officeDocument/2006/relationships/image" Target="../media/image38.jpeg" 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 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 /><Relationship Id="rId2" Type="http://schemas.openxmlformats.org/officeDocument/2006/relationships/image" Target="../media/image7.png" /><Relationship Id="rId1" Type="http://schemas.openxmlformats.org/officeDocument/2006/relationships/slideLayout" Target="../slideLayouts/slideLayout7.xml" 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 /><Relationship Id="rId2" Type="http://schemas.openxmlformats.org/officeDocument/2006/relationships/image" Target="../media/image39.png" /><Relationship Id="rId1" Type="http://schemas.openxmlformats.org/officeDocument/2006/relationships/slideLayout" Target="../slideLayouts/slideLayout7.xml" 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 /><Relationship Id="rId2" Type="http://schemas.openxmlformats.org/officeDocument/2006/relationships/image" Target="../media/image4.png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8.jpeg" /><Relationship Id="rId5" Type="http://schemas.openxmlformats.org/officeDocument/2006/relationships/image" Target="../media/image7.png" /><Relationship Id="rId4" Type="http://schemas.openxmlformats.org/officeDocument/2006/relationships/image" Target="../media/image6.png" 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 /><Relationship Id="rId2" Type="http://schemas.openxmlformats.org/officeDocument/2006/relationships/image" Target="../media/image9.png" /><Relationship Id="rId1" Type="http://schemas.openxmlformats.org/officeDocument/2006/relationships/slideLayout" Target="../slideLayouts/slideLayout7.xml" /><Relationship Id="rId5" Type="http://schemas.openxmlformats.org/officeDocument/2006/relationships/image" Target="../media/image11.png" /><Relationship Id="rId4" Type="http://schemas.openxmlformats.org/officeDocument/2006/relationships/image" Target="../media/image10.png" 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 /><Relationship Id="rId2" Type="http://schemas.openxmlformats.org/officeDocument/2006/relationships/image" Target="../media/image6.png" /><Relationship Id="rId1" Type="http://schemas.openxmlformats.org/officeDocument/2006/relationships/slideLayout" Target="../slideLayouts/slideLayout7.xml" /><Relationship Id="rId5" Type="http://schemas.openxmlformats.org/officeDocument/2006/relationships/image" Target="../media/image13.png" /><Relationship Id="rId4" Type="http://schemas.openxmlformats.org/officeDocument/2006/relationships/image" Target="../media/image12.png" 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 /><Relationship Id="rId2" Type="http://schemas.openxmlformats.org/officeDocument/2006/relationships/image" Target="../media/image14.png" /><Relationship Id="rId1" Type="http://schemas.openxmlformats.org/officeDocument/2006/relationships/slideLayout" Target="../slideLayouts/slideLayout7.xml" /><Relationship Id="rId4" Type="http://schemas.openxmlformats.org/officeDocument/2006/relationships/image" Target="../media/image2.png" 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 /><Relationship Id="rId2" Type="http://schemas.openxmlformats.org/officeDocument/2006/relationships/image" Target="../media/image4.png" /><Relationship Id="rId1" Type="http://schemas.openxmlformats.org/officeDocument/2006/relationships/slideLayout" Target="../slideLayouts/slideLayout7.xml" /><Relationship Id="rId4" Type="http://schemas.openxmlformats.org/officeDocument/2006/relationships/image" Target="../media/image8.jpeg" 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 /><Relationship Id="rId2" Type="http://schemas.openxmlformats.org/officeDocument/2006/relationships/image" Target="../media/image4.png" /><Relationship Id="rId1" Type="http://schemas.openxmlformats.org/officeDocument/2006/relationships/slideLayout" Target="../slideLayouts/slideLayout7.xml" /><Relationship Id="rId4" Type="http://schemas.openxmlformats.org/officeDocument/2006/relationships/image" Target="../media/image8.jpeg" 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 /><Relationship Id="rId2" Type="http://schemas.openxmlformats.org/officeDocument/2006/relationships/image" Target="../media/image7.png" /><Relationship Id="rId1" Type="http://schemas.openxmlformats.org/officeDocument/2006/relationships/slideLayout" Target="../slideLayouts/slideLayout7.xml" /><Relationship Id="rId4" Type="http://schemas.openxmlformats.org/officeDocument/2006/relationships/image" Target="../media/image8.jpe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347" y="-4016787"/>
            <a:ext cx="18320574" cy="18320574"/>
          </a:xfrm>
          <a:prstGeom prst="rect">
            <a:avLst/>
          </a:prstGeom>
          <a:ln w="12700">
            <a:miter lim="400000"/>
          </a:ln>
        </p:spPr>
      </p:pic>
      <p:sp>
        <p:nvSpPr>
          <p:cNvPr id="95" name="Freeform 3"/>
          <p:cNvSpPr/>
          <p:nvPr/>
        </p:nvSpPr>
        <p:spPr>
          <a:xfrm>
            <a:off x="10667014" y="2793604"/>
            <a:ext cx="5355326" cy="4699792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96" name="Freeform 4"/>
          <p:cNvSpPr/>
          <p:nvPr/>
        </p:nvSpPr>
        <p:spPr>
          <a:xfrm rot="10800000">
            <a:off x="1749505" y="-498621"/>
            <a:ext cx="4902090" cy="4093246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TextBox 2"/>
          <p:cNvSpPr txBox="1"/>
          <p:nvPr/>
        </p:nvSpPr>
        <p:spPr>
          <a:xfrm>
            <a:off x="-85218" y="4532000"/>
            <a:ext cx="5343537" cy="49031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algn="ctr">
              <a:lnSpc>
                <a:spcPts val="9700"/>
              </a:lnSpc>
              <a:defRPr sz="7600">
                <a:latin typeface="Twister"/>
                <a:ea typeface="Twister"/>
                <a:cs typeface="Twister"/>
                <a:sym typeface="Twister"/>
              </a:defRPr>
            </a:pPr>
            <a:r>
              <a:t>BUYER PERSONA</a:t>
            </a:r>
          </a:p>
          <a:p>
            <a:pPr algn="ctr">
              <a:lnSpc>
                <a:spcPts val="9700"/>
              </a:lnSpc>
              <a:defRPr sz="7600">
                <a:latin typeface="Twister"/>
                <a:ea typeface="Twister"/>
                <a:cs typeface="Twister"/>
                <a:sym typeface="Twister"/>
              </a:defRPr>
            </a:pPr>
            <a:r>
              <a:t>(Bride’s mother)</a:t>
            </a:r>
          </a:p>
        </p:txBody>
      </p:sp>
      <p:pic>
        <p:nvPicPr>
          <p:cNvPr id="163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2685" y="-40068"/>
            <a:ext cx="13215189" cy="9551089"/>
          </a:xfrm>
          <a:prstGeom prst="rect">
            <a:avLst/>
          </a:prstGeom>
          <a:ln w="12700">
            <a:miter lim="400000"/>
          </a:ln>
        </p:spPr>
      </p:pic>
      <p:pic>
        <p:nvPicPr>
          <p:cNvPr id="164" name="Picture 2" descr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666" y="323201"/>
            <a:ext cx="2513445" cy="277158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Freeform 2"/>
          <p:cNvSpPr/>
          <p:nvPr/>
        </p:nvSpPr>
        <p:spPr>
          <a:xfrm rot="16200000">
            <a:off x="517948" y="2718581"/>
            <a:ext cx="3953928" cy="4618607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67" name="Freeform 3"/>
          <p:cNvSpPr/>
          <p:nvPr/>
        </p:nvSpPr>
        <p:spPr>
          <a:xfrm rot="260825">
            <a:off x="382167" y="7088120"/>
            <a:ext cx="2304972" cy="2836745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68" name="TextBox 4"/>
          <p:cNvSpPr txBox="1"/>
          <p:nvPr/>
        </p:nvSpPr>
        <p:spPr>
          <a:xfrm>
            <a:off x="2931803" y="2866674"/>
            <a:ext cx="14905084" cy="66047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ts val="5800"/>
              </a:lnSpc>
              <a:defRPr sz="4200">
                <a:latin typeface="Questrial"/>
                <a:ea typeface="Questrial"/>
                <a:cs typeface="Questrial"/>
                <a:sym typeface="Questrial"/>
              </a:defRPr>
            </a:pPr>
            <a:r>
              <a:t>Ready to have an exceptional once in a lifetime experience?</a:t>
            </a:r>
          </a:p>
          <a:p>
            <a:pPr>
              <a:lnSpc>
                <a:spcPts val="5800"/>
              </a:lnSpc>
              <a:defRPr sz="4200">
                <a:latin typeface="Questrial"/>
                <a:ea typeface="Questrial"/>
                <a:cs typeface="Questrial"/>
                <a:sym typeface="Questrial"/>
              </a:defRPr>
            </a:pPr>
            <a:endParaRPr/>
          </a:p>
          <a:p>
            <a:pPr>
              <a:lnSpc>
                <a:spcPts val="5800"/>
              </a:lnSpc>
              <a:defRPr sz="4200">
                <a:latin typeface="Questrial"/>
                <a:ea typeface="Questrial"/>
                <a:cs typeface="Questrial"/>
                <a:sym typeface="Questrial"/>
              </a:defRPr>
            </a:pPr>
            <a:r>
              <a:t>We Once In A Wedding help brides to bring their vision to life!</a:t>
            </a:r>
          </a:p>
          <a:p>
            <a:pPr>
              <a:lnSpc>
                <a:spcPts val="5800"/>
              </a:lnSpc>
              <a:defRPr sz="4200">
                <a:latin typeface="Questrial"/>
                <a:ea typeface="Questrial"/>
                <a:cs typeface="Questrial"/>
                <a:sym typeface="Questrial"/>
              </a:defRPr>
            </a:pPr>
            <a:endParaRPr/>
          </a:p>
          <a:p>
            <a:pPr>
              <a:lnSpc>
                <a:spcPts val="5800"/>
              </a:lnSpc>
              <a:defRPr sz="4200">
                <a:latin typeface="Questrial"/>
                <a:ea typeface="Questrial"/>
                <a:cs typeface="Questrial"/>
                <a:sym typeface="Questrial"/>
              </a:defRPr>
            </a:pPr>
            <a:r>
              <a:t>You can customize your wedding from home without any physical interaction from your side. </a:t>
            </a:r>
          </a:p>
          <a:p>
            <a:pPr>
              <a:lnSpc>
                <a:spcPts val="5800"/>
              </a:lnSpc>
              <a:defRPr sz="4200">
                <a:latin typeface="Questrial"/>
                <a:ea typeface="Questrial"/>
                <a:cs typeface="Questrial"/>
                <a:sym typeface="Questrial"/>
              </a:defRPr>
            </a:pPr>
            <a:endParaRPr/>
          </a:p>
          <a:p>
            <a:pPr>
              <a:lnSpc>
                <a:spcPts val="5800"/>
              </a:lnSpc>
              <a:defRPr sz="4200">
                <a:latin typeface="Questrial"/>
                <a:ea typeface="Questrial"/>
                <a:cs typeface="Questrial"/>
                <a:sym typeface="Questrial"/>
              </a:defRPr>
            </a:pPr>
            <a:r>
              <a:t>Send us your Pinterest mood-board and we’ll take care of the rest.</a:t>
            </a:r>
          </a:p>
        </p:txBody>
      </p:sp>
      <p:sp>
        <p:nvSpPr>
          <p:cNvPr id="169" name="TextBox 5"/>
          <p:cNvSpPr txBox="1"/>
          <p:nvPr/>
        </p:nvSpPr>
        <p:spPr>
          <a:xfrm>
            <a:off x="2402489" y="-85728"/>
            <a:ext cx="10139389" cy="28144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11200"/>
              </a:lnSpc>
              <a:defRPr sz="8700">
                <a:latin typeface="Twister"/>
                <a:ea typeface="Twister"/>
                <a:cs typeface="Twister"/>
                <a:sym typeface="Twister"/>
              </a:defRPr>
            </a:lvl1pPr>
          </a:lstStyle>
          <a:p>
            <a:r>
              <a:t>VALUE PROPOSITION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E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Freeform 2"/>
          <p:cNvSpPr/>
          <p:nvPr/>
        </p:nvSpPr>
        <p:spPr>
          <a:xfrm>
            <a:off x="5075489" y="1028700"/>
            <a:ext cx="8137022" cy="82296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72" name="Freeform 3"/>
          <p:cNvSpPr/>
          <p:nvPr/>
        </p:nvSpPr>
        <p:spPr>
          <a:xfrm rot="5400000">
            <a:off x="6543202" y="599003"/>
            <a:ext cx="7734532" cy="8593923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73" name="Freeform 4"/>
          <p:cNvSpPr/>
          <p:nvPr/>
        </p:nvSpPr>
        <p:spPr>
          <a:xfrm rot="5400000">
            <a:off x="10685743" y="4238935"/>
            <a:ext cx="4294900" cy="4772112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74" name="TextBox 5"/>
          <p:cNvSpPr txBox="1"/>
          <p:nvPr/>
        </p:nvSpPr>
        <p:spPr>
          <a:xfrm>
            <a:off x="-1" y="269240"/>
            <a:ext cx="7004230" cy="14429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11500"/>
              </a:lnSpc>
              <a:defRPr sz="9400">
                <a:latin typeface="Twister"/>
                <a:ea typeface="Twister"/>
                <a:cs typeface="Twister"/>
                <a:sym typeface="Twister"/>
              </a:defRPr>
            </a:lvl1pPr>
          </a:lstStyle>
          <a:p>
            <a:r>
              <a:t>7 CS</a:t>
            </a:r>
          </a:p>
        </p:txBody>
      </p:sp>
      <p:sp>
        <p:nvSpPr>
          <p:cNvPr id="175" name="Freeform 6"/>
          <p:cNvSpPr/>
          <p:nvPr/>
        </p:nvSpPr>
        <p:spPr>
          <a:xfrm>
            <a:off x="12898263" y="-78440"/>
            <a:ext cx="4130155" cy="5059212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76" name="Freeform 7"/>
          <p:cNvSpPr/>
          <p:nvPr/>
        </p:nvSpPr>
        <p:spPr>
          <a:xfrm>
            <a:off x="1084429" y="5143500"/>
            <a:ext cx="4130156" cy="505921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77" name="Freeform 8"/>
          <p:cNvSpPr/>
          <p:nvPr/>
        </p:nvSpPr>
        <p:spPr>
          <a:xfrm rot="16954473">
            <a:off x="14172716" y="-95771"/>
            <a:ext cx="3621295" cy="4762906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78" name="Freeform 9"/>
          <p:cNvSpPr/>
          <p:nvPr/>
        </p:nvSpPr>
        <p:spPr>
          <a:xfrm rot="7304412">
            <a:off x="1330708" y="5618258"/>
            <a:ext cx="3621295" cy="4762905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79" name="TextBox 10"/>
          <p:cNvSpPr txBox="1"/>
          <p:nvPr/>
        </p:nvSpPr>
        <p:spPr>
          <a:xfrm>
            <a:off x="1156661" y="2002608"/>
            <a:ext cx="16102639" cy="69458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algn="ctr">
              <a:lnSpc>
                <a:spcPts val="6100"/>
              </a:lnSpc>
              <a:defRPr sz="4400">
                <a:latin typeface="Questrial"/>
                <a:ea typeface="Questrial"/>
                <a:cs typeface="Questrial"/>
                <a:sym typeface="Questrial"/>
              </a:defRPr>
            </a:pPr>
            <a:r>
              <a:t>Customer Profile: engaged or in a relationship females</a:t>
            </a:r>
          </a:p>
          <a:p>
            <a:pPr algn="ctr">
              <a:lnSpc>
                <a:spcPts val="6100"/>
              </a:lnSpc>
              <a:defRPr sz="4400">
                <a:latin typeface="Questrial"/>
                <a:ea typeface="Questrial"/>
                <a:cs typeface="Questrial"/>
                <a:sym typeface="Questrial"/>
              </a:defRPr>
            </a:pPr>
            <a:endParaRPr/>
          </a:p>
          <a:p>
            <a:pPr algn="ctr">
              <a:lnSpc>
                <a:spcPts val="6100"/>
              </a:lnSpc>
              <a:defRPr sz="4400">
                <a:latin typeface="Questrial"/>
                <a:ea typeface="Questrial"/>
                <a:cs typeface="Questrial"/>
                <a:sym typeface="Questrial"/>
              </a:defRPr>
            </a:pPr>
            <a:r>
              <a:t>Cost Strategy: adding 15% as a profit over the cost</a:t>
            </a:r>
          </a:p>
          <a:p>
            <a:pPr algn="ctr">
              <a:lnSpc>
                <a:spcPts val="6100"/>
              </a:lnSpc>
              <a:defRPr sz="4400">
                <a:latin typeface="Questrial"/>
                <a:ea typeface="Questrial"/>
                <a:cs typeface="Questrial"/>
                <a:sym typeface="Questrial"/>
              </a:defRPr>
            </a:pPr>
            <a:endParaRPr/>
          </a:p>
          <a:p>
            <a:pPr algn="ctr">
              <a:lnSpc>
                <a:spcPts val="6100"/>
              </a:lnSpc>
              <a:defRPr sz="4400">
                <a:latin typeface="Questrial"/>
                <a:ea typeface="Questrial"/>
                <a:cs typeface="Questrial"/>
                <a:sym typeface="Questrial"/>
              </a:defRPr>
            </a:pPr>
            <a:r>
              <a:t>Convenience: provide stress-free experience</a:t>
            </a:r>
          </a:p>
          <a:p>
            <a:pPr algn="ctr">
              <a:lnSpc>
                <a:spcPts val="6100"/>
              </a:lnSpc>
              <a:defRPr sz="4400">
                <a:latin typeface="Questrial"/>
                <a:ea typeface="Questrial"/>
                <a:cs typeface="Questrial"/>
                <a:sym typeface="Questrial"/>
              </a:defRPr>
            </a:pPr>
            <a:endParaRPr/>
          </a:p>
          <a:p>
            <a:pPr algn="ctr">
              <a:lnSpc>
                <a:spcPts val="6100"/>
              </a:lnSpc>
              <a:defRPr sz="4400">
                <a:latin typeface="Questrial"/>
                <a:ea typeface="Questrial"/>
                <a:cs typeface="Questrial"/>
                <a:sym typeface="Questrial"/>
              </a:defRPr>
            </a:pPr>
            <a:r>
              <a:t>Communication: Instagram &amp; Facebook</a:t>
            </a:r>
          </a:p>
          <a:p>
            <a:pPr algn="ctr">
              <a:lnSpc>
                <a:spcPts val="6100"/>
              </a:lnSpc>
              <a:defRPr sz="4400">
                <a:latin typeface="Questrial"/>
                <a:ea typeface="Questrial"/>
                <a:cs typeface="Questrial"/>
                <a:sym typeface="Questrial"/>
              </a:defRPr>
            </a:pPr>
            <a:endParaRPr/>
          </a:p>
          <a:p>
            <a:pPr algn="ctr">
              <a:lnSpc>
                <a:spcPts val="6100"/>
              </a:lnSpc>
              <a:defRPr sz="4400">
                <a:latin typeface="Questrial"/>
                <a:ea typeface="Questrial"/>
                <a:cs typeface="Questrial"/>
                <a:sym typeface="Questrial"/>
              </a:defRPr>
            </a:pPr>
            <a:r>
              <a:t>Credibility: Testimonials</a:t>
            </a: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E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TextBox 2"/>
          <p:cNvSpPr txBox="1"/>
          <p:nvPr/>
        </p:nvSpPr>
        <p:spPr>
          <a:xfrm>
            <a:off x="1095076" y="2683667"/>
            <a:ext cx="14970623" cy="33224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algn="ctr">
              <a:lnSpc>
                <a:spcPts val="6600"/>
              </a:lnSpc>
              <a:defRPr sz="4700">
                <a:latin typeface="Questrial"/>
                <a:ea typeface="Questrial"/>
                <a:cs typeface="Questrial"/>
                <a:sym typeface="Questrial"/>
              </a:defRPr>
            </a:pPr>
            <a:r>
              <a:t>Customer Service: Our response time is within 5 minutes</a:t>
            </a:r>
          </a:p>
          <a:p>
            <a:pPr algn="ctr">
              <a:lnSpc>
                <a:spcPts val="6600"/>
              </a:lnSpc>
              <a:defRPr sz="4700">
                <a:latin typeface="Questrial"/>
                <a:ea typeface="Questrial"/>
                <a:cs typeface="Questrial"/>
                <a:sym typeface="Questrial"/>
              </a:defRPr>
            </a:pPr>
            <a:endParaRPr/>
          </a:p>
          <a:p>
            <a:pPr algn="ctr">
              <a:lnSpc>
                <a:spcPts val="6600"/>
              </a:lnSpc>
              <a:defRPr sz="4700">
                <a:latin typeface="Questrial"/>
                <a:ea typeface="Questrial"/>
                <a:cs typeface="Questrial"/>
                <a:sym typeface="Questrial"/>
              </a:defRPr>
            </a:pPr>
            <a:r>
              <a:t>Connection: We collaborate with event venues</a:t>
            </a: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3" name="Table 2"/>
          <p:cNvGraphicFramePr/>
          <p:nvPr/>
        </p:nvGraphicFramePr>
        <p:xfrm>
          <a:off x="9134992" y="1666875"/>
          <a:ext cx="7860608" cy="6953250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24062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181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181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1810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103690">
                <a:tc>
                  <a:txBody>
                    <a:bodyPr/>
                    <a:lstStyle/>
                    <a:p>
                      <a:endParaRPr/>
                    </a:p>
                  </a:txBody>
                  <a:tcPr marL="190500" marR="190500" marT="190500" marB="190500" anchor="ctr" horzOverflow="overflow">
                    <a:lnL w="3175">
                      <a:solidFill>
                        <a:srgbClr val="BB99FF"/>
                      </a:solidFill>
                    </a:lnL>
                    <a:lnR w="3175">
                      <a:solidFill>
                        <a:srgbClr val="BB99FF"/>
                      </a:solidFill>
                    </a:lnR>
                    <a:lnT w="3175">
                      <a:solidFill>
                        <a:srgbClr val="BB99FF"/>
                      </a:solidFill>
                    </a:lnT>
                    <a:lnB w="3175">
                      <a:solidFill>
                        <a:srgbClr val="BB99FF"/>
                      </a:solidFill>
                    </a:lnB>
                    <a:solidFill>
                      <a:srgbClr val="BB99FF"/>
                    </a:solidFill>
                  </a:tcPr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  <a:tcPr marL="190500" marR="190500" marT="190500" marB="190500" anchor="ctr" horzOverflow="overflow">
                    <a:lnL w="3175">
                      <a:solidFill>
                        <a:srgbClr val="BB99FF"/>
                      </a:solidFill>
                    </a:lnL>
                    <a:lnR w="3175">
                      <a:solidFill>
                        <a:srgbClr val="BB99FF"/>
                      </a:solidFill>
                    </a:lnR>
                    <a:lnT w="3175">
                      <a:solidFill>
                        <a:srgbClr val="BB99FF"/>
                      </a:solidFill>
                    </a:lnT>
                    <a:lnB w="3175">
                      <a:solidFill>
                        <a:srgbClr val="BB99FF"/>
                      </a:solidFill>
                    </a:lnB>
                    <a:solidFill>
                      <a:srgbClr val="BB99FF"/>
                    </a:solidFill>
                  </a:tcPr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  <a:tcPr marL="190500" marR="190500" marT="190500" marB="190500" anchor="ctr" horzOverflow="overflow">
                    <a:lnL w="3175">
                      <a:solidFill>
                        <a:srgbClr val="BB99FF"/>
                      </a:solidFill>
                    </a:lnL>
                    <a:lnR w="3175">
                      <a:solidFill>
                        <a:srgbClr val="BB99FF"/>
                      </a:solidFill>
                    </a:lnR>
                    <a:lnT w="3175">
                      <a:solidFill>
                        <a:srgbClr val="BB99FF"/>
                      </a:solidFill>
                    </a:lnT>
                    <a:lnB w="3175">
                      <a:solidFill>
                        <a:srgbClr val="BB99FF"/>
                      </a:solidFill>
                    </a:lnB>
                    <a:solidFill>
                      <a:srgbClr val="BB99FF"/>
                    </a:solidFill>
                  </a:tcPr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  <a:tcPr marL="190500" marR="190500" marT="190500" marB="190500" anchor="ctr" horzOverflow="overflow">
                    <a:lnL w="3175">
                      <a:solidFill>
                        <a:srgbClr val="BB99FF"/>
                      </a:solidFill>
                    </a:lnL>
                    <a:lnR w="3175">
                      <a:solidFill>
                        <a:srgbClr val="BB99FF"/>
                      </a:solidFill>
                    </a:lnR>
                    <a:lnT w="3175">
                      <a:solidFill>
                        <a:srgbClr val="BB99FF"/>
                      </a:solidFill>
                    </a:lnT>
                    <a:lnB w="3175">
                      <a:solidFill>
                        <a:srgbClr val="BB99FF"/>
                      </a:solidFill>
                    </a:lnB>
                    <a:solidFill>
                      <a:srgbClr val="BB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69912">
                <a:tc>
                  <a:txBody>
                    <a:bodyPr/>
                    <a:lstStyle/>
                    <a:p>
                      <a:endParaRPr/>
                    </a:p>
                  </a:txBody>
                  <a:tcPr marL="190500" marR="190500" marT="190500" marB="190500" anchor="ctr" horzOverflow="overflow">
                    <a:lnL w="3175">
                      <a:solidFill>
                        <a:srgbClr val="BB99FF"/>
                      </a:solidFill>
                    </a:lnL>
                    <a:lnR w="3175">
                      <a:solidFill>
                        <a:srgbClr val="BB99FF"/>
                      </a:solidFill>
                    </a:lnR>
                    <a:lnT w="3175">
                      <a:solidFill>
                        <a:srgbClr val="BB99FF"/>
                      </a:solidFill>
                    </a:lnT>
                    <a:lnB w="3175">
                      <a:solidFill>
                        <a:srgbClr val="BB99FF"/>
                      </a:solidFill>
                    </a:lnB>
                    <a:solidFill>
                      <a:srgbClr val="DECDFF"/>
                    </a:solidFill>
                  </a:tcPr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  <a:tcPr marL="190500" marR="190500" marT="190500" marB="190500" anchor="ctr" horzOverflow="overflow">
                    <a:lnL w="3175">
                      <a:solidFill>
                        <a:srgbClr val="BB99FF"/>
                      </a:solidFill>
                    </a:lnL>
                    <a:lnR w="3175">
                      <a:solidFill>
                        <a:srgbClr val="BB99FF"/>
                      </a:solidFill>
                    </a:lnR>
                    <a:lnT w="3175">
                      <a:solidFill>
                        <a:srgbClr val="BB99FF"/>
                      </a:solidFill>
                    </a:lnT>
                    <a:lnB w="3175">
                      <a:solidFill>
                        <a:srgbClr val="BB99FF"/>
                      </a:solidFill>
                    </a:lnB>
                    <a:solidFill>
                      <a:srgbClr val="ECE3FF"/>
                    </a:solidFill>
                  </a:tcPr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  <a:tcPr marL="190500" marR="190500" marT="190500" marB="190500" anchor="ctr" horzOverflow="overflow">
                    <a:lnL w="3175">
                      <a:solidFill>
                        <a:srgbClr val="BB99FF"/>
                      </a:solidFill>
                    </a:lnL>
                    <a:lnR w="3175">
                      <a:solidFill>
                        <a:srgbClr val="BB99FF"/>
                      </a:solidFill>
                    </a:lnR>
                    <a:lnT w="3175">
                      <a:solidFill>
                        <a:srgbClr val="BB99FF"/>
                      </a:solidFill>
                    </a:lnT>
                    <a:lnB w="3175">
                      <a:solidFill>
                        <a:srgbClr val="BB99FF"/>
                      </a:solidFill>
                    </a:lnB>
                    <a:solidFill>
                      <a:srgbClr val="ECE3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00"/>
                        </a:lnSpc>
                        <a:defRPr sz="1800"/>
                      </a:pPr>
                      <a:r>
                        <a:rPr sz="2100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\</a:t>
                      </a:r>
                    </a:p>
                  </a:txBody>
                  <a:tcPr marL="190500" marR="190500" marT="190500" marB="190500" anchor="ctr" horzOverflow="overflow">
                    <a:lnL w="3175">
                      <a:solidFill>
                        <a:srgbClr val="BB99FF"/>
                      </a:solidFill>
                    </a:lnL>
                    <a:lnR w="3175">
                      <a:solidFill>
                        <a:srgbClr val="BB99FF"/>
                      </a:solidFill>
                    </a:lnR>
                    <a:lnT w="3175">
                      <a:solidFill>
                        <a:srgbClr val="BB99FF"/>
                      </a:solidFill>
                    </a:lnT>
                    <a:lnB w="3175">
                      <a:solidFill>
                        <a:srgbClr val="BB99FF"/>
                      </a:solidFill>
                    </a:lnB>
                    <a:solidFill>
                      <a:srgbClr val="ECE3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69912">
                <a:tc>
                  <a:txBody>
                    <a:bodyPr/>
                    <a:lstStyle/>
                    <a:p>
                      <a:endParaRPr/>
                    </a:p>
                  </a:txBody>
                  <a:tcPr marL="190500" marR="190500" marT="190500" marB="190500" anchor="ctr" horzOverflow="overflow">
                    <a:lnL w="3175">
                      <a:solidFill>
                        <a:srgbClr val="BB99FF"/>
                      </a:solidFill>
                    </a:lnL>
                    <a:lnR w="3175">
                      <a:solidFill>
                        <a:srgbClr val="BB99FF"/>
                      </a:solidFill>
                    </a:lnR>
                    <a:lnT w="3175">
                      <a:solidFill>
                        <a:srgbClr val="BB99FF"/>
                      </a:solidFill>
                    </a:lnT>
                    <a:lnB w="3175">
                      <a:solidFill>
                        <a:srgbClr val="BB99FF"/>
                      </a:solidFill>
                    </a:lnB>
                    <a:solidFill>
                      <a:srgbClr val="DECDFF"/>
                    </a:solidFill>
                  </a:tcPr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  <a:tcPr marL="190500" marR="190500" marT="190500" marB="190500" anchor="ctr" horzOverflow="overflow">
                    <a:lnL w="3175">
                      <a:solidFill>
                        <a:srgbClr val="BB99FF"/>
                      </a:solidFill>
                    </a:lnL>
                    <a:lnR w="3175">
                      <a:solidFill>
                        <a:srgbClr val="BB99FF"/>
                      </a:solidFill>
                    </a:lnR>
                    <a:lnT w="3175">
                      <a:solidFill>
                        <a:srgbClr val="BB99FF"/>
                      </a:solidFill>
                    </a:lnT>
                    <a:lnB w="3175">
                      <a:solidFill>
                        <a:srgbClr val="BB99FF"/>
                      </a:solidFill>
                    </a:lnB>
                    <a:solidFill>
                      <a:srgbClr val="ECE3FF"/>
                    </a:solidFill>
                  </a:tcPr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  <a:tcPr marL="190500" marR="190500" marT="190500" marB="190500" anchor="ctr" horzOverflow="overflow">
                    <a:lnL w="3175">
                      <a:solidFill>
                        <a:srgbClr val="BB99FF"/>
                      </a:solidFill>
                    </a:lnL>
                    <a:lnR w="3175">
                      <a:solidFill>
                        <a:srgbClr val="BB99FF"/>
                      </a:solidFill>
                    </a:lnR>
                    <a:lnT w="3175">
                      <a:solidFill>
                        <a:srgbClr val="BB99FF"/>
                      </a:solidFill>
                    </a:lnT>
                    <a:lnB w="3175">
                      <a:solidFill>
                        <a:srgbClr val="BB99FF"/>
                      </a:solidFill>
                    </a:lnB>
                    <a:solidFill>
                      <a:srgbClr val="ECE3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00"/>
                        </a:lnSpc>
                        <a:defRPr sz="1800"/>
                      </a:pPr>
                      <a:r>
                        <a:rPr sz="2100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\</a:t>
                      </a:r>
                    </a:p>
                  </a:txBody>
                  <a:tcPr marL="190500" marR="190500" marT="190500" marB="190500" anchor="ctr" horzOverflow="overflow">
                    <a:lnL w="3175">
                      <a:solidFill>
                        <a:srgbClr val="BB99FF"/>
                      </a:solidFill>
                    </a:lnL>
                    <a:lnR w="3175">
                      <a:solidFill>
                        <a:srgbClr val="BB99FF"/>
                      </a:solidFill>
                    </a:lnR>
                    <a:lnT w="3175">
                      <a:solidFill>
                        <a:srgbClr val="BB99FF"/>
                      </a:solidFill>
                    </a:lnT>
                    <a:lnB w="3175">
                      <a:solidFill>
                        <a:srgbClr val="BB99FF"/>
                      </a:solidFill>
                    </a:lnB>
                    <a:solidFill>
                      <a:srgbClr val="ECE3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69912">
                <a:tc>
                  <a:txBody>
                    <a:bodyPr/>
                    <a:lstStyle/>
                    <a:p>
                      <a:endParaRPr/>
                    </a:p>
                  </a:txBody>
                  <a:tcPr marL="190500" marR="190500" marT="190500" marB="190500" anchor="ctr" horzOverflow="overflow">
                    <a:lnL w="3175">
                      <a:solidFill>
                        <a:srgbClr val="BB99FF"/>
                      </a:solidFill>
                    </a:lnL>
                    <a:lnR w="3175">
                      <a:solidFill>
                        <a:srgbClr val="BB99FF"/>
                      </a:solidFill>
                    </a:lnR>
                    <a:lnT w="3175">
                      <a:solidFill>
                        <a:srgbClr val="BB99FF"/>
                      </a:solidFill>
                    </a:lnT>
                    <a:lnB w="3175">
                      <a:solidFill>
                        <a:srgbClr val="BB99FF"/>
                      </a:solidFill>
                    </a:lnB>
                    <a:solidFill>
                      <a:srgbClr val="DECDFF"/>
                    </a:solidFill>
                  </a:tcPr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  <a:tcPr marL="190500" marR="190500" marT="190500" marB="190500" anchor="ctr" horzOverflow="overflow">
                    <a:lnL w="3175">
                      <a:solidFill>
                        <a:srgbClr val="BB99FF"/>
                      </a:solidFill>
                    </a:lnL>
                    <a:lnR w="3175">
                      <a:solidFill>
                        <a:srgbClr val="BB99FF"/>
                      </a:solidFill>
                    </a:lnR>
                    <a:lnT w="3175">
                      <a:solidFill>
                        <a:srgbClr val="BB99FF"/>
                      </a:solidFill>
                    </a:lnT>
                    <a:lnB w="3175">
                      <a:solidFill>
                        <a:srgbClr val="BB99FF"/>
                      </a:solidFill>
                    </a:lnB>
                    <a:solidFill>
                      <a:srgbClr val="ECE3FF"/>
                    </a:solidFill>
                  </a:tcPr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  <a:tcPr marL="190500" marR="190500" marT="190500" marB="190500" anchor="ctr" horzOverflow="overflow">
                    <a:lnL w="3175">
                      <a:solidFill>
                        <a:srgbClr val="BB99FF"/>
                      </a:solidFill>
                    </a:lnL>
                    <a:lnR w="3175">
                      <a:solidFill>
                        <a:srgbClr val="BB99FF"/>
                      </a:solidFill>
                    </a:lnR>
                    <a:lnT w="3175">
                      <a:solidFill>
                        <a:srgbClr val="BB99FF"/>
                      </a:solidFill>
                    </a:lnT>
                    <a:lnB w="3175">
                      <a:solidFill>
                        <a:srgbClr val="BB99FF"/>
                      </a:solidFill>
                    </a:lnB>
                    <a:solidFill>
                      <a:srgbClr val="ECE3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00"/>
                        </a:lnSpc>
                        <a:defRPr sz="1800"/>
                      </a:pPr>
                      <a:r>
                        <a:rPr sz="2100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\</a:t>
                      </a:r>
                    </a:p>
                  </a:txBody>
                  <a:tcPr marL="190500" marR="190500" marT="190500" marB="190500" anchor="ctr" horzOverflow="overflow">
                    <a:lnL w="3175">
                      <a:solidFill>
                        <a:srgbClr val="BB99FF"/>
                      </a:solidFill>
                    </a:lnL>
                    <a:lnR w="3175">
                      <a:solidFill>
                        <a:srgbClr val="BB99FF"/>
                      </a:solidFill>
                    </a:lnR>
                    <a:lnT w="3175">
                      <a:solidFill>
                        <a:srgbClr val="BB99FF"/>
                      </a:solidFill>
                    </a:lnT>
                    <a:lnB w="3175">
                      <a:solidFill>
                        <a:srgbClr val="BB99FF"/>
                      </a:solidFill>
                    </a:lnB>
                    <a:solidFill>
                      <a:srgbClr val="ECE3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69912">
                <a:tc>
                  <a:txBody>
                    <a:bodyPr/>
                    <a:lstStyle/>
                    <a:p>
                      <a:endParaRPr/>
                    </a:p>
                  </a:txBody>
                  <a:tcPr marL="190500" marR="190500" marT="190500" marB="190500" anchor="ctr" horzOverflow="overflow">
                    <a:lnL w="3175">
                      <a:solidFill>
                        <a:srgbClr val="BB99FF"/>
                      </a:solidFill>
                    </a:lnL>
                    <a:lnR w="3175">
                      <a:solidFill>
                        <a:srgbClr val="BB99FF"/>
                      </a:solidFill>
                    </a:lnR>
                    <a:lnT w="3175">
                      <a:solidFill>
                        <a:srgbClr val="BB99FF"/>
                      </a:solidFill>
                    </a:lnT>
                    <a:lnB w="3175">
                      <a:solidFill>
                        <a:srgbClr val="BB99FF"/>
                      </a:solidFill>
                    </a:lnB>
                    <a:solidFill>
                      <a:srgbClr val="DECDFF"/>
                    </a:solidFill>
                  </a:tcPr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  <a:tcPr marL="190500" marR="190500" marT="190500" marB="190500" anchor="ctr" horzOverflow="overflow">
                    <a:lnL w="3175">
                      <a:solidFill>
                        <a:srgbClr val="BB99FF"/>
                      </a:solidFill>
                    </a:lnL>
                    <a:lnR w="3175">
                      <a:solidFill>
                        <a:srgbClr val="BB99FF"/>
                      </a:solidFill>
                    </a:lnR>
                    <a:lnT w="3175">
                      <a:solidFill>
                        <a:srgbClr val="BB99FF"/>
                      </a:solidFill>
                    </a:lnT>
                    <a:lnB w="3175">
                      <a:solidFill>
                        <a:srgbClr val="BB99FF"/>
                      </a:solidFill>
                    </a:lnB>
                    <a:solidFill>
                      <a:srgbClr val="ECE3FF"/>
                    </a:solidFill>
                  </a:tcPr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  <a:tcPr marL="190500" marR="190500" marT="190500" marB="190500" anchor="ctr" horzOverflow="overflow">
                    <a:lnL w="3175">
                      <a:solidFill>
                        <a:srgbClr val="BB99FF"/>
                      </a:solidFill>
                    </a:lnL>
                    <a:lnR w="3175">
                      <a:solidFill>
                        <a:srgbClr val="BB99FF"/>
                      </a:solidFill>
                    </a:lnR>
                    <a:lnT w="3175">
                      <a:solidFill>
                        <a:srgbClr val="BB99FF"/>
                      </a:solidFill>
                    </a:lnT>
                    <a:lnB w="3175">
                      <a:solidFill>
                        <a:srgbClr val="BB99FF"/>
                      </a:solidFill>
                    </a:lnB>
                    <a:solidFill>
                      <a:srgbClr val="ECE3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00"/>
                        </a:lnSpc>
                        <a:defRPr sz="1800"/>
                      </a:pPr>
                      <a:r>
                        <a:rPr sz="2100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\</a:t>
                      </a:r>
                    </a:p>
                  </a:txBody>
                  <a:tcPr marL="190500" marR="190500" marT="190500" marB="190500" anchor="ctr" horzOverflow="overflow">
                    <a:lnL w="3175">
                      <a:solidFill>
                        <a:srgbClr val="BB99FF"/>
                      </a:solidFill>
                    </a:lnL>
                    <a:lnR w="3175">
                      <a:solidFill>
                        <a:srgbClr val="BB99FF"/>
                      </a:solidFill>
                    </a:lnR>
                    <a:lnT w="3175">
                      <a:solidFill>
                        <a:srgbClr val="BB99FF"/>
                      </a:solidFill>
                    </a:lnT>
                    <a:lnB w="3175">
                      <a:solidFill>
                        <a:srgbClr val="BB99FF"/>
                      </a:solidFill>
                    </a:lnB>
                    <a:solidFill>
                      <a:srgbClr val="ECE3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69912">
                <a:tc>
                  <a:txBody>
                    <a:bodyPr/>
                    <a:lstStyle/>
                    <a:p>
                      <a:endParaRPr/>
                    </a:p>
                  </a:txBody>
                  <a:tcPr marL="190500" marR="190500" marT="190500" marB="190500" anchor="ctr" horzOverflow="overflow">
                    <a:lnL w="3175">
                      <a:solidFill>
                        <a:srgbClr val="BB99FF"/>
                      </a:solidFill>
                    </a:lnL>
                    <a:lnR w="3175">
                      <a:solidFill>
                        <a:srgbClr val="BB99FF"/>
                      </a:solidFill>
                    </a:lnR>
                    <a:lnT w="3175">
                      <a:solidFill>
                        <a:srgbClr val="BB99FF"/>
                      </a:solidFill>
                    </a:lnT>
                    <a:lnB w="3175">
                      <a:solidFill>
                        <a:srgbClr val="BB99FF"/>
                      </a:solidFill>
                    </a:lnB>
                    <a:solidFill>
                      <a:srgbClr val="DF9AC5"/>
                    </a:solidFill>
                  </a:tcPr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  <a:tcPr marL="190500" marR="190500" marT="190500" marB="190500" anchor="ctr" horzOverflow="overflow">
                    <a:lnL w="3175">
                      <a:solidFill>
                        <a:srgbClr val="BB99FF"/>
                      </a:solidFill>
                    </a:lnL>
                    <a:lnR w="3175">
                      <a:solidFill>
                        <a:srgbClr val="BB99FF"/>
                      </a:solidFill>
                    </a:lnR>
                    <a:lnT w="3175">
                      <a:solidFill>
                        <a:srgbClr val="BB99FF"/>
                      </a:solidFill>
                    </a:lnT>
                    <a:lnB w="3175">
                      <a:solidFill>
                        <a:srgbClr val="BB99FF"/>
                      </a:solidFill>
                    </a:lnB>
                    <a:solidFill>
                      <a:srgbClr val="F7C3D4"/>
                    </a:solidFill>
                  </a:tcPr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  <a:tcPr marL="190500" marR="190500" marT="190500" marB="190500" anchor="ctr" horzOverflow="overflow">
                    <a:lnL w="3175">
                      <a:solidFill>
                        <a:srgbClr val="BB99FF"/>
                      </a:solidFill>
                    </a:lnL>
                    <a:lnR w="3175">
                      <a:solidFill>
                        <a:srgbClr val="BB99FF"/>
                      </a:solidFill>
                    </a:lnR>
                    <a:lnT w="3175">
                      <a:solidFill>
                        <a:srgbClr val="BB99FF"/>
                      </a:solidFill>
                    </a:lnT>
                    <a:lnB w="3175">
                      <a:solidFill>
                        <a:srgbClr val="BB99FF"/>
                      </a:solidFill>
                    </a:lnB>
                    <a:solidFill>
                      <a:srgbClr val="F7C3D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00"/>
                        </a:lnSpc>
                        <a:defRPr sz="1800"/>
                      </a:pPr>
                      <a:r>
                        <a:rPr sz="2100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\</a:t>
                      </a:r>
                    </a:p>
                  </a:txBody>
                  <a:tcPr marL="190500" marR="190500" marT="190500" marB="190500" anchor="ctr" horzOverflow="overflow">
                    <a:lnL w="3175">
                      <a:solidFill>
                        <a:srgbClr val="BB99FF"/>
                      </a:solidFill>
                    </a:lnL>
                    <a:lnR w="3175">
                      <a:solidFill>
                        <a:srgbClr val="BB99FF"/>
                      </a:solidFill>
                    </a:lnR>
                    <a:lnT w="3175">
                      <a:solidFill>
                        <a:srgbClr val="BB99FF"/>
                      </a:solidFill>
                    </a:lnT>
                    <a:lnB w="3175">
                      <a:solidFill>
                        <a:srgbClr val="BB99FF"/>
                      </a:solidFill>
                    </a:lnB>
                    <a:solidFill>
                      <a:srgbClr val="F7C3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84" name="Freeform 3"/>
          <p:cNvSpPr/>
          <p:nvPr/>
        </p:nvSpPr>
        <p:spPr>
          <a:xfrm rot="16200000">
            <a:off x="383784" y="1313461"/>
            <a:ext cx="7591885" cy="7841382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85" name="Freeform 4"/>
          <p:cNvSpPr/>
          <p:nvPr/>
        </p:nvSpPr>
        <p:spPr>
          <a:xfrm rot="1092138">
            <a:off x="1059308" y="5479562"/>
            <a:ext cx="3501384" cy="4369906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86" name="TextBox 5"/>
          <p:cNvSpPr txBox="1"/>
          <p:nvPr/>
        </p:nvSpPr>
        <p:spPr>
          <a:xfrm>
            <a:off x="1292396" y="4735748"/>
            <a:ext cx="6382823" cy="9968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8000"/>
              </a:lnSpc>
              <a:defRPr sz="6300">
                <a:latin typeface="Twister"/>
                <a:ea typeface="Twister"/>
                <a:cs typeface="Twister"/>
                <a:sym typeface="Twister"/>
              </a:defRPr>
            </a:lvl1pPr>
          </a:lstStyle>
          <a:p>
            <a:r>
              <a:t>CALENDAR</a:t>
            </a:r>
          </a:p>
        </p:txBody>
      </p:sp>
      <p:pic>
        <p:nvPicPr>
          <p:cNvPr id="187" name="Picture 5" descr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1124" y="801194"/>
            <a:ext cx="10446020" cy="786910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Freeform 2"/>
          <p:cNvSpPr/>
          <p:nvPr/>
        </p:nvSpPr>
        <p:spPr>
          <a:xfrm>
            <a:off x="-164658" y="7993739"/>
            <a:ext cx="2672690" cy="2857221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90" name="Freeform 3"/>
          <p:cNvSpPr/>
          <p:nvPr/>
        </p:nvSpPr>
        <p:spPr>
          <a:xfrm>
            <a:off x="4381632" y="7993739"/>
            <a:ext cx="2672693" cy="2857221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91" name="Freeform 4"/>
          <p:cNvSpPr/>
          <p:nvPr/>
        </p:nvSpPr>
        <p:spPr>
          <a:xfrm>
            <a:off x="8929057" y="7993739"/>
            <a:ext cx="2672693" cy="2857221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92" name="Freeform 5"/>
          <p:cNvSpPr/>
          <p:nvPr/>
        </p:nvSpPr>
        <p:spPr>
          <a:xfrm>
            <a:off x="13204274" y="7723844"/>
            <a:ext cx="2672692" cy="2857221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93" name="Freeform 6"/>
          <p:cNvSpPr/>
          <p:nvPr/>
        </p:nvSpPr>
        <p:spPr>
          <a:xfrm flipH="1">
            <a:off x="2138826" y="7993739"/>
            <a:ext cx="2672692" cy="2857221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94" name="Freeform 7"/>
          <p:cNvSpPr/>
          <p:nvPr/>
        </p:nvSpPr>
        <p:spPr>
          <a:xfrm flipH="1">
            <a:off x="6685119" y="7993739"/>
            <a:ext cx="2672692" cy="2857221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95" name="Freeform 8"/>
          <p:cNvSpPr/>
          <p:nvPr/>
        </p:nvSpPr>
        <p:spPr>
          <a:xfrm flipH="1">
            <a:off x="11184045" y="7858790"/>
            <a:ext cx="2672692" cy="2857221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96" name="Freeform 9"/>
          <p:cNvSpPr/>
          <p:nvPr/>
        </p:nvSpPr>
        <p:spPr>
          <a:xfrm flipH="1">
            <a:off x="15779967" y="7993739"/>
            <a:ext cx="2672693" cy="2857221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97" name="Freeform 10"/>
          <p:cNvSpPr/>
          <p:nvPr/>
        </p:nvSpPr>
        <p:spPr>
          <a:xfrm rot="2893085">
            <a:off x="5618910" y="-331025"/>
            <a:ext cx="4805108" cy="6936432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98" name="TextBox 12"/>
          <p:cNvSpPr txBox="1"/>
          <p:nvPr/>
        </p:nvSpPr>
        <p:spPr>
          <a:xfrm>
            <a:off x="4906281" y="1324801"/>
            <a:ext cx="5693860" cy="1280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10300"/>
              </a:lnSpc>
              <a:defRPr sz="8000">
                <a:latin typeface="Twister"/>
                <a:ea typeface="Twister"/>
                <a:cs typeface="Twister"/>
                <a:sym typeface="Twister"/>
              </a:defRPr>
            </a:lvl1pPr>
          </a:lstStyle>
          <a:p>
            <a:r>
              <a:t>Contact  Us</a:t>
            </a:r>
          </a:p>
        </p:txBody>
      </p:sp>
      <p:sp>
        <p:nvSpPr>
          <p:cNvPr id="199" name="TextBox 13"/>
          <p:cNvSpPr txBox="1"/>
          <p:nvPr/>
        </p:nvSpPr>
        <p:spPr>
          <a:xfrm>
            <a:off x="7398587" y="4557467"/>
            <a:ext cx="8381381" cy="12705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algn="just">
              <a:lnSpc>
                <a:spcPts val="5200"/>
              </a:lnSpc>
              <a:defRPr sz="2800" spc="514">
                <a:latin typeface="Glacial Indifference"/>
                <a:ea typeface="Glacial Indifference"/>
                <a:cs typeface="Glacial Indifference"/>
                <a:sym typeface="Glacial Indifference"/>
              </a:defRPr>
            </a:pPr>
            <a:r>
              <a:t>Instagram: once.inawedding</a:t>
            </a:r>
          </a:p>
          <a:p>
            <a:pPr algn="just">
              <a:lnSpc>
                <a:spcPts val="5200"/>
              </a:lnSpc>
              <a:defRPr sz="2800" spc="514">
                <a:latin typeface="Glacial Indifference"/>
                <a:ea typeface="Glacial Indifference"/>
                <a:cs typeface="Glacial Indifference"/>
                <a:sym typeface="Glacial Indifference"/>
              </a:defRPr>
            </a:pPr>
            <a:r>
              <a:t>Facebook: once in a wedding</a:t>
            </a:r>
          </a:p>
        </p:txBody>
      </p:sp>
      <p:sp>
        <p:nvSpPr>
          <p:cNvPr id="200" name="Freeform 14"/>
          <p:cNvSpPr/>
          <p:nvPr/>
        </p:nvSpPr>
        <p:spPr>
          <a:xfrm>
            <a:off x="6883661" y="4735448"/>
            <a:ext cx="259239" cy="259238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pic>
        <p:nvPicPr>
          <p:cNvPr id="201" name="Picture 4" descr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996" y="374717"/>
            <a:ext cx="2385038" cy="262998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E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Freeform 4"/>
          <p:cNvSpPr/>
          <p:nvPr/>
        </p:nvSpPr>
        <p:spPr>
          <a:xfrm rot="5400000">
            <a:off x="10685743" y="4238935"/>
            <a:ext cx="4294900" cy="4772112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04" name="Freeform 8"/>
          <p:cNvSpPr/>
          <p:nvPr/>
        </p:nvSpPr>
        <p:spPr>
          <a:xfrm>
            <a:off x="-873650" y="6476882"/>
            <a:ext cx="4210926" cy="5073409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05" name="Freeform 9"/>
          <p:cNvSpPr/>
          <p:nvPr/>
        </p:nvSpPr>
        <p:spPr>
          <a:xfrm>
            <a:off x="15219246" y="-1508006"/>
            <a:ext cx="4210930" cy="5073412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pic>
        <p:nvPicPr>
          <p:cNvPr id="206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6137" y="-16098"/>
            <a:ext cx="15035726" cy="103191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E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Freeform 4"/>
          <p:cNvSpPr/>
          <p:nvPr/>
        </p:nvSpPr>
        <p:spPr>
          <a:xfrm rot="5400000">
            <a:off x="10685743" y="4238935"/>
            <a:ext cx="4294900" cy="4772112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09" name="Freeform 8"/>
          <p:cNvSpPr/>
          <p:nvPr/>
        </p:nvSpPr>
        <p:spPr>
          <a:xfrm>
            <a:off x="-873650" y="6476882"/>
            <a:ext cx="4210926" cy="5073409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10" name="Freeform 9"/>
          <p:cNvSpPr/>
          <p:nvPr/>
        </p:nvSpPr>
        <p:spPr>
          <a:xfrm>
            <a:off x="15219246" y="-1508006"/>
            <a:ext cx="4210930" cy="5073412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pic>
        <p:nvPicPr>
          <p:cNvPr id="211" name="WhatsApp Image 2024-09-28 at 10.44.13 AM (1).jpeg" descr="WhatsApp Image 2024-09-28 at 10.44.13 AM (1).jpe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048" y="1915647"/>
            <a:ext cx="6875000" cy="8182477"/>
          </a:xfrm>
          <a:prstGeom prst="rect">
            <a:avLst/>
          </a:prstGeom>
          <a:ln w="12700">
            <a:miter lim="400000"/>
          </a:ln>
        </p:spPr>
      </p:pic>
      <p:sp>
        <p:nvSpPr>
          <p:cNvPr id="212" name="TextBox 7"/>
          <p:cNvSpPr txBox="1"/>
          <p:nvPr/>
        </p:nvSpPr>
        <p:spPr>
          <a:xfrm>
            <a:off x="172432" y="276743"/>
            <a:ext cx="11844939" cy="30406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12100"/>
              </a:lnSpc>
              <a:defRPr sz="9400">
                <a:latin typeface="Twister"/>
                <a:ea typeface="Twister"/>
                <a:cs typeface="Twister"/>
                <a:sym typeface="Twister"/>
              </a:defRPr>
            </a:lvl1pPr>
          </a:lstStyle>
          <a:p>
            <a:r>
              <a:t>Pages</a:t>
            </a:r>
          </a:p>
        </p:txBody>
      </p:sp>
      <p:pic>
        <p:nvPicPr>
          <p:cNvPr id="213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04247" y="392800"/>
            <a:ext cx="5694999" cy="95014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E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Freeform 4"/>
          <p:cNvSpPr/>
          <p:nvPr/>
        </p:nvSpPr>
        <p:spPr>
          <a:xfrm rot="5400000">
            <a:off x="10685743" y="4238935"/>
            <a:ext cx="4294900" cy="4772112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09" name="Freeform 8"/>
          <p:cNvSpPr/>
          <p:nvPr/>
        </p:nvSpPr>
        <p:spPr>
          <a:xfrm>
            <a:off x="-873650" y="6476882"/>
            <a:ext cx="4210926" cy="5073409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10" name="Freeform 9"/>
          <p:cNvSpPr/>
          <p:nvPr/>
        </p:nvSpPr>
        <p:spPr>
          <a:xfrm>
            <a:off x="15219246" y="-1508006"/>
            <a:ext cx="4210930" cy="5073412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12" name="TextBox 7"/>
          <p:cNvSpPr txBox="1"/>
          <p:nvPr/>
        </p:nvSpPr>
        <p:spPr>
          <a:xfrm>
            <a:off x="3084444" y="287695"/>
            <a:ext cx="11844939" cy="14820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12100"/>
              </a:lnSpc>
              <a:defRPr sz="9400">
                <a:latin typeface="Twister"/>
                <a:ea typeface="Twister"/>
                <a:cs typeface="Twister"/>
                <a:sym typeface="Twister"/>
              </a:defRPr>
            </a:lvl1pPr>
          </a:lstStyle>
          <a:p>
            <a:r>
              <a:rPr lang="en-US" dirty="0"/>
              <a:t>Keyword planning</a:t>
            </a:r>
            <a:endParaRPr dirty="0"/>
          </a:p>
        </p:txBody>
      </p:sp>
      <p:sp>
        <p:nvSpPr>
          <p:cNvPr id="2" name="TextBox 7">
            <a:extLst>
              <a:ext uri="{FF2B5EF4-FFF2-40B4-BE49-F238E27FC236}">
                <a16:creationId xmlns:a16="http://schemas.microsoft.com/office/drawing/2014/main" id="{65D7F53C-4984-6E98-EE0B-3DA494D91F84}"/>
              </a:ext>
            </a:extLst>
          </p:cNvPr>
          <p:cNvSpPr txBox="1"/>
          <p:nvPr/>
        </p:nvSpPr>
        <p:spPr>
          <a:xfrm>
            <a:off x="279902" y="2164638"/>
            <a:ext cx="6922757" cy="14007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 algn="ctr">
              <a:lnSpc>
                <a:spcPts val="12100"/>
              </a:lnSpc>
              <a:defRPr sz="9400">
                <a:latin typeface="Twister"/>
                <a:ea typeface="Twister"/>
                <a:cs typeface="Twister"/>
                <a:sym typeface="Twister"/>
              </a:defRPr>
            </a:lvl1pPr>
          </a:lstStyle>
          <a:p>
            <a:r>
              <a:rPr lang="en-US" sz="7000" dirty="0"/>
              <a:t>Hashtags Planning</a:t>
            </a:r>
            <a:endParaRPr sz="7000" dirty="0"/>
          </a:p>
        </p:txBody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E5EABE72-C427-9EF7-EF27-3DA6FCB820D5}"/>
              </a:ext>
            </a:extLst>
          </p:cNvPr>
          <p:cNvSpPr txBox="1"/>
          <p:nvPr/>
        </p:nvSpPr>
        <p:spPr>
          <a:xfrm>
            <a:off x="10800191" y="2164638"/>
            <a:ext cx="6922757" cy="14007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 algn="ctr">
              <a:lnSpc>
                <a:spcPts val="12100"/>
              </a:lnSpc>
              <a:defRPr sz="9400">
                <a:latin typeface="Twister"/>
                <a:ea typeface="Twister"/>
                <a:cs typeface="Twister"/>
                <a:sym typeface="Twister"/>
              </a:defRPr>
            </a:lvl1pPr>
          </a:lstStyle>
          <a:p>
            <a:r>
              <a:rPr lang="en-US" sz="7000" dirty="0"/>
              <a:t>Words Planning</a:t>
            </a:r>
            <a:endParaRPr sz="7000" dirty="0"/>
          </a:p>
        </p:txBody>
      </p:sp>
      <p:pic>
        <p:nvPicPr>
          <p:cNvPr id="5" name="Picture 4" descr="A close up of words&#10;&#10;Description automatically generated">
            <a:extLst>
              <a:ext uri="{FF2B5EF4-FFF2-40B4-BE49-F238E27FC236}">
                <a16:creationId xmlns:a16="http://schemas.microsoft.com/office/drawing/2014/main" id="{D330994B-A380-A613-9C1B-D2BFE342F5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33" y="4113232"/>
            <a:ext cx="4564221" cy="23274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E72EC48-9E7F-DD32-A770-B81209E729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570" r="31877"/>
          <a:stretch/>
        </p:blipFill>
        <p:spPr>
          <a:xfrm>
            <a:off x="11465462" y="4113232"/>
            <a:ext cx="4772112" cy="4219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69AC761-6033-5C33-B2AD-50E63ECB64E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528" t="-6504" r="17528" b="6504"/>
          <a:stretch/>
        </p:blipFill>
        <p:spPr>
          <a:xfrm>
            <a:off x="10451243" y="4661058"/>
            <a:ext cx="5786331" cy="421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599599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E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Freeform 3"/>
          <p:cNvSpPr/>
          <p:nvPr/>
        </p:nvSpPr>
        <p:spPr>
          <a:xfrm rot="5400000">
            <a:off x="5019549" y="91804"/>
            <a:ext cx="4294902" cy="4772113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24" name="TextBox 7"/>
          <p:cNvSpPr txBox="1"/>
          <p:nvPr/>
        </p:nvSpPr>
        <p:spPr>
          <a:xfrm>
            <a:off x="682897" y="196686"/>
            <a:ext cx="16922207" cy="30406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12100"/>
              </a:lnSpc>
              <a:defRPr sz="9400">
                <a:latin typeface="Twister"/>
                <a:ea typeface="Twister"/>
                <a:cs typeface="Twister"/>
                <a:sym typeface="Twister"/>
              </a:defRPr>
            </a:lvl1pPr>
          </a:lstStyle>
          <a:p>
            <a:r>
              <a:t>Posts: UGC (User generated content)</a:t>
            </a:r>
          </a:p>
        </p:txBody>
      </p:sp>
      <p:sp>
        <p:nvSpPr>
          <p:cNvPr id="225" name="Freeform 8"/>
          <p:cNvSpPr/>
          <p:nvPr/>
        </p:nvSpPr>
        <p:spPr>
          <a:xfrm>
            <a:off x="-873650" y="6476882"/>
            <a:ext cx="4210926" cy="5073409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pic>
        <p:nvPicPr>
          <p:cNvPr id="226" name="Image" descr="Image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1283" y="1489458"/>
            <a:ext cx="4862430" cy="8856272"/>
          </a:xfrm>
          <a:prstGeom prst="rect">
            <a:avLst/>
          </a:prstGeom>
          <a:ln w="12700">
            <a:miter lim="400000"/>
          </a:ln>
        </p:spPr>
      </p:pic>
      <p:pic>
        <p:nvPicPr>
          <p:cNvPr id="227" name="Image" descr="Imag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85109" y="7905715"/>
            <a:ext cx="1399061" cy="37862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208" y="-226810"/>
            <a:ext cx="16755367" cy="1074062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E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Freeform 3"/>
          <p:cNvSpPr/>
          <p:nvPr/>
        </p:nvSpPr>
        <p:spPr>
          <a:xfrm rot="5400000">
            <a:off x="5019549" y="91804"/>
            <a:ext cx="4294902" cy="4772113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30" name="Freeform 4"/>
          <p:cNvSpPr/>
          <p:nvPr/>
        </p:nvSpPr>
        <p:spPr>
          <a:xfrm rot="5400000">
            <a:off x="10685743" y="4238935"/>
            <a:ext cx="4294900" cy="4772112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31" name="Freeform 6"/>
          <p:cNvSpPr/>
          <p:nvPr/>
        </p:nvSpPr>
        <p:spPr>
          <a:xfrm rot="10800000">
            <a:off x="6731389" y="6123894"/>
            <a:ext cx="2821669" cy="235609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32" name="TextBox 7"/>
          <p:cNvSpPr txBox="1"/>
          <p:nvPr/>
        </p:nvSpPr>
        <p:spPr>
          <a:xfrm>
            <a:off x="93256" y="276744"/>
            <a:ext cx="13106112" cy="15039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12100"/>
              </a:lnSpc>
              <a:defRPr sz="9400">
                <a:latin typeface="Twister"/>
                <a:ea typeface="Twister"/>
                <a:cs typeface="Twister"/>
                <a:sym typeface="Twister"/>
              </a:defRPr>
            </a:lvl1pPr>
          </a:lstStyle>
          <a:p>
            <a:r>
              <a:t>Posts: mood-boards</a:t>
            </a:r>
          </a:p>
        </p:txBody>
      </p:sp>
      <p:sp>
        <p:nvSpPr>
          <p:cNvPr id="233" name="Freeform 8"/>
          <p:cNvSpPr/>
          <p:nvPr/>
        </p:nvSpPr>
        <p:spPr>
          <a:xfrm>
            <a:off x="-873650" y="6476882"/>
            <a:ext cx="4210926" cy="5073409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pic>
        <p:nvPicPr>
          <p:cNvPr id="234" name="Image" descr="Image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8933" y="2164487"/>
            <a:ext cx="4470597" cy="8089104"/>
          </a:xfrm>
          <a:prstGeom prst="rect">
            <a:avLst/>
          </a:prstGeom>
          <a:ln w="12700">
            <a:miter lim="400000"/>
          </a:ln>
        </p:spPr>
      </p:pic>
      <p:pic>
        <p:nvPicPr>
          <p:cNvPr id="235" name="Image" descr="Image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71097" y="1950196"/>
            <a:ext cx="4542250" cy="8517687"/>
          </a:xfrm>
          <a:prstGeom prst="rect">
            <a:avLst/>
          </a:prstGeom>
          <a:ln w="12700">
            <a:miter lim="400000"/>
          </a:ln>
        </p:spPr>
      </p:pic>
      <p:pic>
        <p:nvPicPr>
          <p:cNvPr id="236" name="Image" descr="Image">
            <a:hlinkClick r:id="rId9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001196" y="1638896"/>
            <a:ext cx="4957875" cy="914028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E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Freeform 3"/>
          <p:cNvSpPr/>
          <p:nvPr/>
        </p:nvSpPr>
        <p:spPr>
          <a:xfrm rot="5400000">
            <a:off x="5019549" y="91804"/>
            <a:ext cx="4294902" cy="4772113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39" name="TextBox 7"/>
          <p:cNvSpPr txBox="1"/>
          <p:nvPr/>
        </p:nvSpPr>
        <p:spPr>
          <a:xfrm>
            <a:off x="93256" y="276743"/>
            <a:ext cx="18350384" cy="30406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12100"/>
              </a:lnSpc>
              <a:defRPr sz="9400">
                <a:latin typeface="Twister"/>
                <a:ea typeface="Twister"/>
                <a:cs typeface="Twister"/>
                <a:sym typeface="Twister"/>
              </a:defRPr>
            </a:lvl1pPr>
          </a:lstStyle>
          <a:p>
            <a:r>
              <a:t>Posts: reels (teaser for upcoming events)</a:t>
            </a:r>
          </a:p>
        </p:txBody>
      </p:sp>
      <p:pic>
        <p:nvPicPr>
          <p:cNvPr id="240" name="Image" descr="Image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813" y="2473231"/>
            <a:ext cx="6267817" cy="830351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E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Freeform 3"/>
          <p:cNvSpPr/>
          <p:nvPr/>
        </p:nvSpPr>
        <p:spPr>
          <a:xfrm rot="5400000">
            <a:off x="5019549" y="91804"/>
            <a:ext cx="4294902" cy="4772113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43" name="Freeform 4"/>
          <p:cNvSpPr/>
          <p:nvPr/>
        </p:nvSpPr>
        <p:spPr>
          <a:xfrm rot="5400000">
            <a:off x="10685743" y="4238935"/>
            <a:ext cx="4294900" cy="4772112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44" name="TextBox 7"/>
          <p:cNvSpPr txBox="1"/>
          <p:nvPr/>
        </p:nvSpPr>
        <p:spPr>
          <a:xfrm>
            <a:off x="93256" y="276744"/>
            <a:ext cx="18350384" cy="15039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12100"/>
              </a:lnSpc>
              <a:defRPr sz="9400">
                <a:latin typeface="Twister"/>
                <a:ea typeface="Twister"/>
                <a:cs typeface="Twister"/>
                <a:sym typeface="Twister"/>
              </a:defRPr>
            </a:lvl1pPr>
          </a:lstStyle>
          <a:p>
            <a:r>
              <a:t>Posts: wedding invitation service</a:t>
            </a:r>
          </a:p>
        </p:txBody>
      </p:sp>
      <p:sp>
        <p:nvSpPr>
          <p:cNvPr id="245" name="Freeform 9"/>
          <p:cNvSpPr/>
          <p:nvPr/>
        </p:nvSpPr>
        <p:spPr>
          <a:xfrm>
            <a:off x="15219246" y="-1508006"/>
            <a:ext cx="4210930" cy="5073412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pic>
        <p:nvPicPr>
          <p:cNvPr id="246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9267" y="1903491"/>
            <a:ext cx="5010063" cy="843574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E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TextBox 7"/>
          <p:cNvSpPr txBox="1"/>
          <p:nvPr/>
        </p:nvSpPr>
        <p:spPr>
          <a:xfrm>
            <a:off x="167924" y="-118166"/>
            <a:ext cx="7004233" cy="15039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12100"/>
              </a:lnSpc>
              <a:defRPr sz="9400">
                <a:latin typeface="Twister"/>
                <a:ea typeface="Twister"/>
                <a:cs typeface="Twister"/>
                <a:sym typeface="Twister"/>
              </a:defRPr>
            </a:lvl1pPr>
          </a:lstStyle>
          <a:p>
            <a:r>
              <a:t>Ads</a:t>
            </a:r>
          </a:p>
        </p:txBody>
      </p:sp>
      <p:pic>
        <p:nvPicPr>
          <p:cNvPr id="249" name="WhatsApp Image 2024-09-28 at 10.51.19 AM.jpeg" descr="WhatsApp Image 2024-09-28 at 10.51.19 AM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807" y="1529878"/>
            <a:ext cx="4566900" cy="8540434"/>
          </a:xfrm>
          <a:prstGeom prst="rect">
            <a:avLst/>
          </a:prstGeom>
          <a:ln w="12700">
            <a:miter lim="400000"/>
          </a:ln>
        </p:spPr>
      </p:pic>
      <p:pic>
        <p:nvPicPr>
          <p:cNvPr id="250" name="WhatsApp Image 2024-09-28 at 10.51.20 AM.jpeg" descr="WhatsApp Image 2024-09-28 at 10.51.20 AM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6760" y="1758769"/>
            <a:ext cx="6132972" cy="808265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WhatsApp Image 2024-09-28 at 10.51.20 AM (1).jpeg" descr="WhatsApp Image 2024-09-28 at 10.51.20 AM (1)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056" y="-4481"/>
            <a:ext cx="10063779" cy="5023290"/>
          </a:xfrm>
          <a:prstGeom prst="rect">
            <a:avLst/>
          </a:prstGeom>
          <a:ln w="12700">
            <a:miter lim="400000"/>
          </a:ln>
        </p:spPr>
      </p:pic>
      <p:pic>
        <p:nvPicPr>
          <p:cNvPr id="253" name="WhatsApp Image 2024-09-28 at 10.51.21 AM.jpeg" descr="WhatsApp Image 2024-09-28 at 10.51.21 AM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056" y="4762296"/>
            <a:ext cx="10063779" cy="5307139"/>
          </a:xfrm>
          <a:prstGeom prst="rect">
            <a:avLst/>
          </a:prstGeom>
          <a:ln w="12700">
            <a:miter lim="400000"/>
          </a:ln>
        </p:spPr>
      </p:pic>
      <p:pic>
        <p:nvPicPr>
          <p:cNvPr id="254" name="WhatsApp Image 2024-09-28 at 10.51.21 AM (1).jpeg" descr="WhatsApp Image 2024-09-28 at 10.51.21 AM (1).jpe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70024" y="87357"/>
            <a:ext cx="7774360" cy="548856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E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TextBox 2"/>
          <p:cNvSpPr txBox="1"/>
          <p:nvPr/>
        </p:nvSpPr>
        <p:spPr>
          <a:xfrm>
            <a:off x="271543" y="252995"/>
            <a:ext cx="16571615" cy="929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algn="ctr">
              <a:lnSpc>
                <a:spcPts val="6600"/>
              </a:lnSpc>
              <a:defRPr sz="4700">
                <a:latin typeface="Questrial"/>
                <a:ea typeface="Questrial"/>
                <a:cs typeface="Questrial"/>
                <a:sym typeface="Questrial"/>
              </a:defRPr>
            </a:pPr>
            <a:r>
              <a:t>KPI’s for October 2024 - October 2025</a:t>
            </a:r>
          </a:p>
          <a:p>
            <a:pPr algn="ctr">
              <a:lnSpc>
                <a:spcPts val="6600"/>
              </a:lnSpc>
              <a:defRPr sz="3700">
                <a:latin typeface="Questrial"/>
                <a:ea typeface="Questrial"/>
                <a:cs typeface="Questrial"/>
                <a:sym typeface="Questrial"/>
              </a:defRPr>
            </a:pPr>
            <a:endParaRPr/>
          </a:p>
          <a:p>
            <a:pPr defTabSz="457200">
              <a:spcBef>
                <a:spcPts val="1200"/>
              </a:spcBef>
              <a:defRPr sz="3700">
                <a:latin typeface="Times Roman"/>
                <a:ea typeface="Times Roman"/>
                <a:cs typeface="Times Roman"/>
                <a:sym typeface="Times Roman"/>
              </a:defRPr>
            </a:pPr>
            <a:r>
              <a:t>Here are KPIs for SMART objectives:</a:t>
            </a:r>
          </a:p>
          <a:p>
            <a:pPr marL="457200" indent="-317500" defTabSz="457200">
              <a:spcBef>
                <a:spcPts val="1200"/>
              </a:spcBef>
              <a:buSzPct val="100000"/>
              <a:buAutoNum type="arabicPeriod"/>
              <a:defRPr sz="3700" b="1">
                <a:latin typeface="Times Roman"/>
                <a:ea typeface="Times Roman"/>
                <a:cs typeface="Times Roman"/>
                <a:sym typeface="Times Roman"/>
              </a:defRPr>
            </a:pPr>
            <a:r>
              <a:t>Book 100 clients between October 2024 &amp; October 2025</a:t>
            </a:r>
            <a:r>
              <a:rPr b="0"/>
              <a:t>: Track the number of clients booked monthly, aiming for approximately 8-9 clients each month.</a:t>
            </a:r>
          </a:p>
          <a:p>
            <a:pPr marL="457200" indent="-317500" defTabSz="457200">
              <a:spcBef>
                <a:spcPts val="1200"/>
              </a:spcBef>
              <a:buSzPct val="100000"/>
              <a:buAutoNum type="arabicPeriod"/>
              <a:defRPr sz="3700" b="1">
                <a:latin typeface="Times Roman"/>
                <a:ea typeface="Times Roman"/>
                <a:cs typeface="Times Roman"/>
                <a:sym typeface="Times Roman"/>
              </a:defRPr>
            </a:pPr>
            <a:r>
              <a:t>Make 1 million  profit between October 2024 &amp; October 2025: </a:t>
            </a:r>
            <a:r>
              <a:rPr b="0"/>
              <a:t>Monitor monthly profit margins and set a target of roughly 80k-90k profit per month.</a:t>
            </a:r>
          </a:p>
          <a:p>
            <a:pPr marL="457200" indent="-317500" defTabSz="457200">
              <a:spcBef>
                <a:spcPts val="1200"/>
              </a:spcBef>
              <a:buSzPct val="100000"/>
              <a:buAutoNum type="arabicPeriod"/>
              <a:defRPr sz="3700" b="1">
                <a:latin typeface="Times Roman"/>
                <a:ea typeface="Times Roman"/>
                <a:cs typeface="Times Roman"/>
                <a:sym typeface="Times Roman"/>
              </a:defRPr>
            </a:pPr>
            <a:r>
              <a:t>Post twice a week on Instagram &amp; Facebook</a:t>
            </a:r>
            <a:r>
              <a:rPr b="0"/>
              <a:t>: Measure the frequency of posts weekly, ensuring at least 2 posts each week.</a:t>
            </a:r>
          </a:p>
          <a:p>
            <a:pPr marL="457200" indent="-317500" defTabSz="457200">
              <a:spcBef>
                <a:spcPts val="1200"/>
              </a:spcBef>
              <a:buSzPct val="100000"/>
              <a:buAutoNum type="arabicPeriod"/>
              <a:defRPr sz="3700" b="1">
                <a:latin typeface="Times Roman"/>
                <a:ea typeface="Times Roman"/>
                <a:cs typeface="Times Roman"/>
                <a:sym typeface="Times Roman"/>
              </a:defRPr>
            </a:pPr>
            <a:r>
              <a:t>Gain 50,000 followers between October 2024 &amp; October 2025 on Instagram</a:t>
            </a:r>
            <a:r>
              <a:rPr b="0"/>
              <a:t>: Track weekly follower growth, aiming for about 960 new followers each week.</a:t>
            </a:r>
          </a:p>
          <a:p>
            <a:pPr marL="457200" indent="-317500" defTabSz="457200">
              <a:spcBef>
                <a:spcPts val="1200"/>
              </a:spcBef>
              <a:buSzPct val="100000"/>
              <a:buAutoNum type="arabicPeriod"/>
              <a:defRPr sz="3700" b="1">
                <a:latin typeface="Times Roman"/>
                <a:ea typeface="Times Roman"/>
                <a:cs typeface="Times Roman"/>
                <a:sym typeface="Times Roman"/>
              </a:defRPr>
            </a:pPr>
            <a:r>
              <a:t>Hire a content creator by the end of October</a:t>
            </a:r>
            <a:r>
              <a:rPr b="0"/>
              <a:t>: Set a timeline for the hiring process, with specific milestones like job posting, interviews, and selection by mid-October.</a:t>
            </a:r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E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Freeform 3"/>
          <p:cNvSpPr/>
          <p:nvPr/>
        </p:nvSpPr>
        <p:spPr>
          <a:xfrm rot="5400000">
            <a:off x="5126187" y="20715"/>
            <a:ext cx="4294900" cy="4772112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59" name="Freeform 8"/>
          <p:cNvSpPr/>
          <p:nvPr/>
        </p:nvSpPr>
        <p:spPr>
          <a:xfrm>
            <a:off x="-873650" y="6476882"/>
            <a:ext cx="4210926" cy="5073409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60" name="TextBox 7"/>
          <p:cNvSpPr txBox="1"/>
          <p:nvPr/>
        </p:nvSpPr>
        <p:spPr>
          <a:xfrm>
            <a:off x="367155" y="-457371"/>
            <a:ext cx="16158298" cy="105460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algn="ctr">
              <a:lnSpc>
                <a:spcPts val="12100"/>
              </a:lnSpc>
              <a:defRPr sz="6700">
                <a:latin typeface="Twister"/>
                <a:ea typeface="Twister"/>
                <a:cs typeface="Twister"/>
                <a:sym typeface="Twister"/>
              </a:defRPr>
            </a:pPr>
            <a:r>
              <a:t>Recommendations for ads &amp; content to improve </a:t>
            </a:r>
          </a:p>
          <a:p>
            <a:pPr defTabSz="12700">
              <a:lnSpc>
                <a:spcPct val="104165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9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  <a:p>
            <a:pPr marL="292100" indent="-292100" defTabSz="12700">
              <a:lnSpc>
                <a:spcPct val="104165"/>
              </a:lnSpc>
              <a:spcBef>
                <a:spcPts val="1200"/>
              </a:spcBef>
              <a:tabLst>
                <a:tab pos="190500" algn="r"/>
                <a:tab pos="292100" algn="l"/>
              </a:tabLst>
              <a:defRPr sz="33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	1.	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Use Great Photos or Videos: Eye-catching visuals are essential to grab attention and make a strong first impression. They can help convey the atmosphere and quality of your services.</a:t>
            </a:r>
          </a:p>
          <a:p>
            <a:pPr marL="292100" indent="-292100" defTabSz="12700">
              <a:lnSpc>
                <a:spcPct val="104165"/>
              </a:lnSpc>
              <a:spcBef>
                <a:spcPts val="1200"/>
              </a:spcBef>
              <a:tabLst>
                <a:tab pos="190500" algn="r"/>
                <a:tab pos="292100" algn="l"/>
              </a:tabLst>
              <a:defRPr sz="33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	2.	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Have a Clear Next Step: A straightforward call-to-action, like “Book a Free Consultation,” encourages people to take immediate action and helps turn interest into leads.</a:t>
            </a:r>
          </a:p>
          <a:p>
            <a:pPr marL="292100" indent="-292100" defTabSz="12700">
              <a:lnSpc>
                <a:spcPct val="104165"/>
              </a:lnSpc>
              <a:spcBef>
                <a:spcPts val="1200"/>
              </a:spcBef>
              <a:tabLst>
                <a:tab pos="190500" algn="r"/>
                <a:tab pos="292100" algn="l"/>
              </a:tabLst>
              <a:defRPr sz="33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	3.	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Target the Right People: Aim your ad at recently engaged couples or people interested in weddings. Reaching the right audience increases the chances of getting inquiries.</a:t>
            </a:r>
          </a:p>
          <a:p>
            <a:pPr marL="292100" indent="-292100" defTabSz="12700">
              <a:lnSpc>
                <a:spcPct val="104165"/>
              </a:lnSpc>
              <a:spcBef>
                <a:spcPts val="1200"/>
              </a:spcBef>
              <a:tabLst>
                <a:tab pos="190500" algn="r"/>
                <a:tab pos="292100" algn="l"/>
              </a:tabLst>
              <a:defRPr sz="33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	4.	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Show What Makes You Different: Highlight what sets your services apart, like personalized packages or unique themes, to give potential clients a reason to choose you over competitors.</a:t>
            </a:r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Freeform 2"/>
          <p:cNvSpPr/>
          <p:nvPr/>
        </p:nvSpPr>
        <p:spPr>
          <a:xfrm rot="16200000">
            <a:off x="4211459" y="1592721"/>
            <a:ext cx="9206387" cy="8182175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63" name="Freeform 3"/>
          <p:cNvSpPr/>
          <p:nvPr/>
        </p:nvSpPr>
        <p:spPr>
          <a:xfrm>
            <a:off x="8432189" y="2389848"/>
            <a:ext cx="8760687" cy="7315172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64" name="Freeform 4"/>
          <p:cNvSpPr/>
          <p:nvPr/>
        </p:nvSpPr>
        <p:spPr>
          <a:xfrm rot="10800000">
            <a:off x="-403118" y="1201757"/>
            <a:ext cx="8727993" cy="7287876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65" name="TextBox 5"/>
          <p:cNvSpPr txBox="1"/>
          <p:nvPr/>
        </p:nvSpPr>
        <p:spPr>
          <a:xfrm>
            <a:off x="5397074" y="4374832"/>
            <a:ext cx="7493852" cy="14312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11500"/>
              </a:lnSpc>
              <a:defRPr sz="9000">
                <a:latin typeface="Twister"/>
                <a:ea typeface="Twister"/>
                <a:cs typeface="Twister"/>
                <a:sym typeface="Twister"/>
              </a:defRPr>
            </a:lvl1pPr>
          </a:lstStyle>
          <a:p>
            <a:r>
              <a:t>Thank You 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Freeform 2"/>
          <p:cNvSpPr/>
          <p:nvPr/>
        </p:nvSpPr>
        <p:spPr>
          <a:xfrm rot="16200000">
            <a:off x="81656" y="2405718"/>
            <a:ext cx="7591885" cy="7841383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01" name="Freeform 3"/>
          <p:cNvSpPr/>
          <p:nvPr/>
        </p:nvSpPr>
        <p:spPr>
          <a:xfrm rot="1092138">
            <a:off x="1126924" y="4280525"/>
            <a:ext cx="3501384" cy="4369904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02" name="TextBox 4"/>
          <p:cNvSpPr txBox="1"/>
          <p:nvPr/>
        </p:nvSpPr>
        <p:spPr>
          <a:xfrm>
            <a:off x="3882049" y="6127863"/>
            <a:ext cx="5534655" cy="15039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12100"/>
              </a:lnSpc>
              <a:defRPr sz="9400">
                <a:latin typeface="Twister"/>
                <a:ea typeface="Twister"/>
                <a:cs typeface="Twister"/>
                <a:sym typeface="Twister"/>
              </a:defRPr>
            </a:lvl1pPr>
          </a:lstStyle>
          <a:p>
            <a:r>
              <a:t>Index</a:t>
            </a:r>
          </a:p>
        </p:txBody>
      </p:sp>
      <p:sp>
        <p:nvSpPr>
          <p:cNvPr id="103" name="Freeform 5"/>
          <p:cNvSpPr/>
          <p:nvPr/>
        </p:nvSpPr>
        <p:spPr>
          <a:xfrm>
            <a:off x="9600824" y="1546137"/>
            <a:ext cx="984329" cy="984329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04" name="Freeform 6"/>
          <p:cNvSpPr/>
          <p:nvPr/>
        </p:nvSpPr>
        <p:spPr>
          <a:xfrm>
            <a:off x="9722618" y="3084171"/>
            <a:ext cx="862536" cy="862536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05" name="Freeform 7"/>
          <p:cNvSpPr/>
          <p:nvPr/>
        </p:nvSpPr>
        <p:spPr>
          <a:xfrm>
            <a:off x="9665103" y="4532955"/>
            <a:ext cx="920052" cy="920052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06" name="TextBox 9"/>
          <p:cNvSpPr txBox="1"/>
          <p:nvPr/>
        </p:nvSpPr>
        <p:spPr>
          <a:xfrm>
            <a:off x="10993847" y="1700081"/>
            <a:ext cx="6828287" cy="662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5400"/>
              </a:lnSpc>
              <a:defRPr sz="3900">
                <a:latin typeface="Questrial"/>
                <a:ea typeface="Questrial"/>
                <a:cs typeface="Questrial"/>
                <a:sym typeface="Questrial"/>
              </a:defRPr>
            </a:lvl1pPr>
          </a:lstStyle>
          <a:p>
            <a:r>
              <a:t>SWOT Analysis </a:t>
            </a:r>
          </a:p>
        </p:txBody>
      </p:sp>
      <p:sp>
        <p:nvSpPr>
          <p:cNvPr id="107" name="TextBox 10"/>
          <p:cNvSpPr txBox="1"/>
          <p:nvPr/>
        </p:nvSpPr>
        <p:spPr>
          <a:xfrm>
            <a:off x="10947460" y="3172542"/>
            <a:ext cx="6218701" cy="685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5600"/>
              </a:lnSpc>
              <a:defRPr sz="4000">
                <a:latin typeface="Questrial"/>
                <a:ea typeface="Questrial"/>
                <a:cs typeface="Questrial"/>
                <a:sym typeface="Questrial"/>
              </a:defRPr>
            </a:lvl1pPr>
          </a:lstStyle>
          <a:p>
            <a:r>
              <a:t>SMART Objectives</a:t>
            </a:r>
          </a:p>
        </p:txBody>
      </p:sp>
      <p:sp>
        <p:nvSpPr>
          <p:cNvPr id="108" name="TextBox 11"/>
          <p:cNvSpPr txBox="1"/>
          <p:nvPr/>
        </p:nvSpPr>
        <p:spPr>
          <a:xfrm>
            <a:off x="11229526" y="6127624"/>
            <a:ext cx="4306957" cy="45269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ts val="4900"/>
              </a:lnSpc>
              <a:defRPr sz="3500">
                <a:latin typeface="Questrial"/>
                <a:ea typeface="Questrial"/>
                <a:cs typeface="Questrial"/>
                <a:sym typeface="Questrial"/>
              </a:defRPr>
            </a:pPr>
            <a:r>
              <a:t>Value Proposition </a:t>
            </a:r>
          </a:p>
          <a:p>
            <a:pPr>
              <a:lnSpc>
                <a:spcPts val="4900"/>
              </a:lnSpc>
              <a:defRPr sz="3500">
                <a:latin typeface="Questrial"/>
                <a:ea typeface="Questrial"/>
                <a:cs typeface="Questrial"/>
                <a:sym typeface="Questrial"/>
              </a:defRPr>
            </a:pPr>
            <a:endParaRPr/>
          </a:p>
          <a:p>
            <a:pPr>
              <a:lnSpc>
                <a:spcPts val="4900"/>
              </a:lnSpc>
              <a:defRPr sz="3500">
                <a:latin typeface="Questrial"/>
                <a:ea typeface="Questrial"/>
                <a:cs typeface="Questrial"/>
                <a:sym typeface="Questrial"/>
              </a:defRPr>
            </a:pPr>
            <a:r>
              <a:t>7 CS</a:t>
            </a:r>
          </a:p>
          <a:p>
            <a:pPr>
              <a:lnSpc>
                <a:spcPts val="5300"/>
              </a:lnSpc>
              <a:defRPr sz="3500">
                <a:latin typeface="Questrial"/>
                <a:ea typeface="Questrial"/>
                <a:cs typeface="Questrial"/>
                <a:sym typeface="Questrial"/>
              </a:defRPr>
            </a:pPr>
            <a:endParaRPr/>
          </a:p>
          <a:p>
            <a:pPr>
              <a:lnSpc>
                <a:spcPts val="5300"/>
              </a:lnSpc>
              <a:defRPr sz="3500">
                <a:latin typeface="Questrial"/>
                <a:ea typeface="Questrial"/>
                <a:cs typeface="Questrial"/>
                <a:sym typeface="Questrial"/>
              </a:defRPr>
            </a:pPr>
            <a:r>
              <a:t>Calendar</a:t>
            </a:r>
          </a:p>
          <a:p>
            <a:pPr>
              <a:lnSpc>
                <a:spcPts val="5300"/>
              </a:lnSpc>
              <a:defRPr sz="3500">
                <a:latin typeface="Questrial"/>
                <a:ea typeface="Questrial"/>
                <a:cs typeface="Questrial"/>
                <a:sym typeface="Questrial"/>
              </a:defRPr>
            </a:pPr>
            <a:endParaRPr/>
          </a:p>
        </p:txBody>
      </p:sp>
      <p:sp>
        <p:nvSpPr>
          <p:cNvPr id="109" name="Freeform 12"/>
          <p:cNvSpPr/>
          <p:nvPr/>
        </p:nvSpPr>
        <p:spPr>
          <a:xfrm>
            <a:off x="2460923" y="458704"/>
            <a:ext cx="5125738" cy="5695267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10" name="TextBox 13"/>
          <p:cNvSpPr txBox="1"/>
          <p:nvPr/>
        </p:nvSpPr>
        <p:spPr>
          <a:xfrm>
            <a:off x="10947462" y="4668244"/>
            <a:ext cx="6218698" cy="6494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5300"/>
              </a:lnSpc>
              <a:defRPr sz="3800">
                <a:latin typeface="Questrial"/>
                <a:ea typeface="Questrial"/>
                <a:cs typeface="Questrial"/>
                <a:sym typeface="Questrial"/>
              </a:defRPr>
            </a:lvl1pPr>
          </a:lstStyle>
          <a:p>
            <a:r>
              <a:t>Strategy</a:t>
            </a:r>
          </a:p>
        </p:txBody>
      </p:sp>
      <p:sp>
        <p:nvSpPr>
          <p:cNvPr id="111" name="Freeform 14"/>
          <p:cNvSpPr/>
          <p:nvPr/>
        </p:nvSpPr>
        <p:spPr>
          <a:xfrm>
            <a:off x="9728031" y="7669645"/>
            <a:ext cx="920052" cy="920051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12" name="Freeform 15"/>
          <p:cNvSpPr/>
          <p:nvPr/>
        </p:nvSpPr>
        <p:spPr>
          <a:xfrm>
            <a:off x="9722618" y="6005452"/>
            <a:ext cx="920052" cy="920052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13" name="Freeform 16"/>
          <p:cNvSpPr/>
          <p:nvPr/>
        </p:nvSpPr>
        <p:spPr>
          <a:xfrm>
            <a:off x="9693861" y="9142141"/>
            <a:ext cx="920052" cy="920053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pic>
        <p:nvPicPr>
          <p:cNvPr id="114" name="Picture 2" descr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3667" y="323202"/>
            <a:ext cx="3286020" cy="362350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E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Freeform 2"/>
          <p:cNvSpPr/>
          <p:nvPr/>
        </p:nvSpPr>
        <p:spPr>
          <a:xfrm>
            <a:off x="5075489" y="1028700"/>
            <a:ext cx="8137022" cy="82296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17" name="Freeform 3"/>
          <p:cNvSpPr/>
          <p:nvPr/>
        </p:nvSpPr>
        <p:spPr>
          <a:xfrm rot="5400000">
            <a:off x="5019549" y="91804"/>
            <a:ext cx="4294902" cy="4772113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18" name="Freeform 4"/>
          <p:cNvSpPr/>
          <p:nvPr/>
        </p:nvSpPr>
        <p:spPr>
          <a:xfrm rot="5400000">
            <a:off x="10685743" y="4238935"/>
            <a:ext cx="4294900" cy="4772112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19" name="TextBox 5"/>
          <p:cNvSpPr txBox="1"/>
          <p:nvPr/>
        </p:nvSpPr>
        <p:spPr>
          <a:xfrm>
            <a:off x="5641885" y="3650615"/>
            <a:ext cx="7004230" cy="2903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algn="ctr">
              <a:lnSpc>
                <a:spcPts val="11500"/>
              </a:lnSpc>
              <a:defRPr sz="9400">
                <a:latin typeface="Twister"/>
                <a:ea typeface="Twister"/>
                <a:cs typeface="Twister"/>
                <a:sym typeface="Twister"/>
              </a:defRPr>
            </a:pPr>
            <a:r>
              <a:t>SWOT </a:t>
            </a:r>
          </a:p>
          <a:p>
            <a:pPr algn="ctr">
              <a:lnSpc>
                <a:spcPts val="11500"/>
              </a:lnSpc>
              <a:defRPr sz="9400">
                <a:latin typeface="Twister"/>
                <a:ea typeface="Twister"/>
                <a:cs typeface="Twister"/>
                <a:sym typeface="Twister"/>
              </a:defRPr>
            </a:pPr>
            <a:r>
              <a:t>ANALYSIS</a:t>
            </a:r>
          </a:p>
        </p:txBody>
      </p:sp>
      <p:sp>
        <p:nvSpPr>
          <p:cNvPr id="120" name="Freeform 6"/>
          <p:cNvSpPr/>
          <p:nvPr/>
        </p:nvSpPr>
        <p:spPr>
          <a:xfrm>
            <a:off x="12634624" y="317369"/>
            <a:ext cx="4130156" cy="5059212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21" name="Freeform 7"/>
          <p:cNvSpPr/>
          <p:nvPr/>
        </p:nvSpPr>
        <p:spPr>
          <a:xfrm>
            <a:off x="683080" y="5626884"/>
            <a:ext cx="4130153" cy="5059212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22" name="Freeform 8"/>
          <p:cNvSpPr/>
          <p:nvPr/>
        </p:nvSpPr>
        <p:spPr>
          <a:xfrm rot="16954473">
            <a:off x="13408603" y="-147514"/>
            <a:ext cx="3621295" cy="4762906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23" name="Freeform 9"/>
          <p:cNvSpPr/>
          <p:nvPr/>
        </p:nvSpPr>
        <p:spPr>
          <a:xfrm rot="7304412">
            <a:off x="1928090" y="5219836"/>
            <a:ext cx="2410236" cy="4762906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Freeform 2"/>
          <p:cNvSpPr/>
          <p:nvPr/>
        </p:nvSpPr>
        <p:spPr>
          <a:xfrm>
            <a:off x="15437930" y="582526"/>
            <a:ext cx="2325534" cy="1936477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26" name="Freeform 3"/>
          <p:cNvSpPr/>
          <p:nvPr/>
        </p:nvSpPr>
        <p:spPr>
          <a:xfrm>
            <a:off x="1175152" y="-81404"/>
            <a:ext cx="2194009" cy="2194008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27" name="Freeform 4"/>
          <p:cNvSpPr/>
          <p:nvPr/>
        </p:nvSpPr>
        <p:spPr>
          <a:xfrm rot="2893085">
            <a:off x="120671" y="5481806"/>
            <a:ext cx="5559384" cy="5174317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28" name="Freeform 6"/>
          <p:cNvSpPr/>
          <p:nvPr/>
        </p:nvSpPr>
        <p:spPr>
          <a:xfrm>
            <a:off x="2082594" y="382681"/>
            <a:ext cx="912807" cy="119909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29" name="Freeform 7"/>
          <p:cNvSpPr/>
          <p:nvPr/>
        </p:nvSpPr>
        <p:spPr>
          <a:xfrm rot="11372415" flipH="1" flipV="1">
            <a:off x="16250614" y="258056"/>
            <a:ext cx="1159190" cy="1768813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30" name="AutoShape 8"/>
          <p:cNvSpPr/>
          <p:nvPr/>
        </p:nvSpPr>
        <p:spPr>
          <a:xfrm flipH="1">
            <a:off x="9144000" y="821935"/>
            <a:ext cx="1" cy="8643130"/>
          </a:xfrm>
          <a:prstGeom prst="line">
            <a:avLst/>
          </a:prstGeom>
          <a:ln w="38100">
            <a:solidFill>
              <a:srgbClr val="000000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31" name="AutoShape 9"/>
          <p:cNvSpPr/>
          <p:nvPr/>
        </p:nvSpPr>
        <p:spPr>
          <a:xfrm>
            <a:off x="1028699" y="4758178"/>
            <a:ext cx="15592484" cy="1"/>
          </a:xfrm>
          <a:prstGeom prst="line">
            <a:avLst/>
          </a:prstGeom>
          <a:ln w="38100">
            <a:solidFill>
              <a:srgbClr val="000000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32" name="TextBox 10"/>
          <p:cNvSpPr txBox="1"/>
          <p:nvPr/>
        </p:nvSpPr>
        <p:spPr>
          <a:xfrm>
            <a:off x="4246264" y="925075"/>
            <a:ext cx="1630661" cy="514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4200"/>
              </a:lnSpc>
              <a:defRPr sz="3000" b="1">
                <a:latin typeface="Canva Sans Bold"/>
                <a:ea typeface="Canva Sans Bold"/>
                <a:cs typeface="Canva Sans Bold"/>
                <a:sym typeface="Canva Sans Bold"/>
              </a:defRPr>
            </a:lvl1pPr>
          </a:lstStyle>
          <a:p>
            <a:r>
              <a:t>Strength</a:t>
            </a:r>
          </a:p>
        </p:txBody>
      </p:sp>
      <p:sp>
        <p:nvSpPr>
          <p:cNvPr id="133" name="TextBox 11"/>
          <p:cNvSpPr txBox="1"/>
          <p:nvPr/>
        </p:nvSpPr>
        <p:spPr>
          <a:xfrm>
            <a:off x="11534537" y="925075"/>
            <a:ext cx="2325542" cy="514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4200"/>
              </a:lnSpc>
              <a:defRPr sz="3000" b="1">
                <a:latin typeface="Canva Sans Bold"/>
                <a:ea typeface="Canva Sans Bold"/>
                <a:cs typeface="Canva Sans Bold"/>
                <a:sym typeface="Canva Sans Bold"/>
              </a:defRPr>
            </a:lvl1pPr>
          </a:lstStyle>
          <a:p>
            <a:r>
              <a:t>Weakness</a:t>
            </a:r>
          </a:p>
        </p:txBody>
      </p:sp>
      <p:sp>
        <p:nvSpPr>
          <p:cNvPr id="134" name="TextBox 12"/>
          <p:cNvSpPr txBox="1"/>
          <p:nvPr/>
        </p:nvSpPr>
        <p:spPr>
          <a:xfrm>
            <a:off x="3752982" y="5356664"/>
            <a:ext cx="2617226" cy="514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4200"/>
              </a:lnSpc>
              <a:defRPr sz="3000" b="1">
                <a:latin typeface="Canva Sans Bold"/>
                <a:ea typeface="Canva Sans Bold"/>
                <a:cs typeface="Canva Sans Bold"/>
                <a:sym typeface="Canva Sans Bold"/>
              </a:defRPr>
            </a:lvl1pPr>
          </a:lstStyle>
          <a:p>
            <a:r>
              <a:t>Opportunities</a:t>
            </a:r>
          </a:p>
        </p:txBody>
      </p:sp>
      <p:sp>
        <p:nvSpPr>
          <p:cNvPr id="135" name="TextBox 13"/>
          <p:cNvSpPr txBox="1"/>
          <p:nvPr/>
        </p:nvSpPr>
        <p:spPr>
          <a:xfrm>
            <a:off x="12099242" y="5356664"/>
            <a:ext cx="1414862" cy="514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4200"/>
              </a:lnSpc>
              <a:defRPr sz="3000" b="1">
                <a:latin typeface="Canva Sans Bold"/>
                <a:ea typeface="Canva Sans Bold"/>
                <a:cs typeface="Canva Sans Bold"/>
                <a:sym typeface="Canva Sans Bold"/>
              </a:defRPr>
            </a:lvl1pPr>
          </a:lstStyle>
          <a:p>
            <a:r>
              <a:t>Threats</a:t>
            </a:r>
          </a:p>
        </p:txBody>
      </p:sp>
      <p:sp>
        <p:nvSpPr>
          <p:cNvPr id="136" name="TextBox 14"/>
          <p:cNvSpPr txBox="1"/>
          <p:nvPr/>
        </p:nvSpPr>
        <p:spPr>
          <a:xfrm>
            <a:off x="0" y="2026878"/>
            <a:ext cx="9294501" cy="24018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lvl="1" indent="165777" algn="ctr">
              <a:lnSpc>
                <a:spcPts val="2700"/>
              </a:lnSpc>
              <a:defRPr sz="2400" b="1">
                <a:latin typeface="Canva Sans Bold"/>
                <a:ea typeface="Canva Sans Bold"/>
                <a:cs typeface="Canva Sans Bold"/>
                <a:sym typeface="Canva Sans Bold"/>
              </a:defRPr>
            </a:pPr>
            <a:r>
              <a:t>We target a specific niche</a:t>
            </a:r>
            <a:endParaRPr sz="1500"/>
          </a:p>
          <a:p>
            <a:pPr marL="331552" lvl="1" indent="-165776" algn="ctr">
              <a:lnSpc>
                <a:spcPts val="2700"/>
              </a:lnSpc>
              <a:buSzPct val="100000"/>
              <a:buFont typeface="Arial"/>
              <a:buChar char="•"/>
              <a:defRPr sz="2400" b="1">
                <a:latin typeface="Canva Sans Bold"/>
                <a:ea typeface="Canva Sans Bold"/>
                <a:cs typeface="Canva Sans Bold"/>
                <a:sym typeface="Canva Sans Bold"/>
              </a:defRPr>
            </a:pPr>
            <a:r>
              <a:t>High quality pictures</a:t>
            </a:r>
            <a:endParaRPr sz="1500"/>
          </a:p>
          <a:p>
            <a:pPr marL="331552" lvl="1" indent="-165776" algn="ctr">
              <a:lnSpc>
                <a:spcPts val="2700"/>
              </a:lnSpc>
              <a:buSzPct val="100000"/>
              <a:buFont typeface="Arial"/>
              <a:buChar char="•"/>
              <a:defRPr sz="2400" b="1">
                <a:latin typeface="Canva Sans Bold"/>
                <a:ea typeface="Canva Sans Bold"/>
                <a:cs typeface="Canva Sans Bold"/>
                <a:sym typeface="Canva Sans Bold"/>
              </a:defRPr>
            </a:pPr>
            <a:r>
              <a:t>High quality materials</a:t>
            </a:r>
            <a:endParaRPr sz="1500"/>
          </a:p>
          <a:p>
            <a:pPr marL="331552" lvl="1" indent="-165776" algn="ctr">
              <a:lnSpc>
                <a:spcPts val="2700"/>
              </a:lnSpc>
              <a:buSzPct val="100000"/>
              <a:buFont typeface="Arial"/>
              <a:buChar char="•"/>
              <a:defRPr sz="2400" b="1">
                <a:latin typeface="Canva Sans Bold"/>
                <a:ea typeface="Canva Sans Bold"/>
                <a:cs typeface="Canva Sans Bold"/>
                <a:sym typeface="Canva Sans Bold"/>
              </a:defRPr>
            </a:pPr>
            <a:r>
              <a:t>We offer everything venue suggestions, decorations, DJ, photographers videographers, &amp; catering suggestions</a:t>
            </a:r>
            <a:endParaRPr sz="1500"/>
          </a:p>
          <a:p>
            <a:pPr marL="331552" lvl="1" indent="-165776" algn="ctr">
              <a:lnSpc>
                <a:spcPts val="2700"/>
              </a:lnSpc>
              <a:buSzPct val="100000"/>
              <a:buFont typeface="Arial"/>
              <a:buChar char="•"/>
              <a:defRPr sz="2400" b="1">
                <a:latin typeface="Canva Sans Bold"/>
                <a:ea typeface="Canva Sans Bold"/>
                <a:cs typeface="Canva Sans Bold"/>
                <a:sym typeface="Canva Sans Bold"/>
              </a:defRPr>
            </a:pPr>
            <a:r>
              <a:t>Customized packages</a:t>
            </a:r>
            <a:endParaRPr sz="1500"/>
          </a:p>
          <a:p>
            <a:pPr marL="331552" lvl="1" indent="-165776" algn="ctr">
              <a:lnSpc>
                <a:spcPts val="2700"/>
              </a:lnSpc>
              <a:buSzPct val="100000"/>
              <a:buFont typeface="Arial"/>
              <a:buChar char="•"/>
              <a:defRPr sz="2400" b="1">
                <a:latin typeface="Canva Sans Bold"/>
                <a:ea typeface="Canva Sans Bold"/>
                <a:cs typeface="Canva Sans Bold"/>
                <a:sym typeface="Canva Sans Bold"/>
              </a:defRPr>
            </a:pPr>
            <a:r>
              <a:t>Members of our team have experience</a:t>
            </a:r>
          </a:p>
        </p:txBody>
      </p:sp>
      <p:sp>
        <p:nvSpPr>
          <p:cNvPr id="137" name="TextBox 15"/>
          <p:cNvSpPr txBox="1"/>
          <p:nvPr/>
        </p:nvSpPr>
        <p:spPr>
          <a:xfrm>
            <a:off x="10144190" y="1565530"/>
            <a:ext cx="5878714" cy="24018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marL="331552" lvl="1" indent="-165776" algn="ctr">
              <a:lnSpc>
                <a:spcPts val="2700"/>
              </a:lnSpc>
              <a:buSzPct val="100000"/>
              <a:buFont typeface="Arial"/>
              <a:buChar char="•"/>
              <a:defRPr sz="2400" b="1">
                <a:latin typeface="Canva Sans Bold"/>
                <a:ea typeface="Canva Sans Bold"/>
                <a:cs typeface="Canva Sans Bold"/>
                <a:sym typeface="Canva Sans Bold"/>
              </a:defRPr>
            </a:pPr>
            <a:r>
              <a:t>we don’t post on time</a:t>
            </a:r>
            <a:endParaRPr sz="1500"/>
          </a:p>
          <a:p>
            <a:pPr marL="331552" lvl="1" indent="-165776" algn="ctr">
              <a:lnSpc>
                <a:spcPts val="2700"/>
              </a:lnSpc>
              <a:buSzPct val="100000"/>
              <a:buFont typeface="Arial"/>
              <a:buChar char="•"/>
              <a:defRPr sz="2400" b="1">
                <a:latin typeface="Canva Sans Bold"/>
                <a:ea typeface="Canva Sans Bold"/>
                <a:cs typeface="Canva Sans Bold"/>
                <a:sym typeface="Canva Sans Bold"/>
              </a:defRPr>
            </a:pPr>
            <a:r>
              <a:t>We don’t post consistently</a:t>
            </a:r>
            <a:endParaRPr sz="1500"/>
          </a:p>
          <a:p>
            <a:pPr marL="331552" lvl="1" indent="-165776" algn="ctr">
              <a:lnSpc>
                <a:spcPts val="2700"/>
              </a:lnSpc>
              <a:buSzPct val="100000"/>
              <a:buFont typeface="Arial"/>
              <a:buChar char="•"/>
              <a:defRPr sz="2400" b="1">
                <a:latin typeface="Canva Sans Bold"/>
                <a:ea typeface="Canva Sans Bold"/>
                <a:cs typeface="Canva Sans Bold"/>
                <a:sym typeface="Canva Sans Bold"/>
              </a:defRPr>
            </a:pPr>
            <a:r>
              <a:t>We want to have a social media presence</a:t>
            </a:r>
            <a:endParaRPr sz="1500"/>
          </a:p>
          <a:p>
            <a:pPr marL="331552" lvl="1" indent="-165776" algn="ctr">
              <a:lnSpc>
                <a:spcPts val="2700"/>
              </a:lnSpc>
              <a:buSzPct val="100000"/>
              <a:buFont typeface="Arial"/>
              <a:buChar char="•"/>
              <a:defRPr sz="2400" b="1">
                <a:latin typeface="Canva Sans Bold"/>
                <a:ea typeface="Canva Sans Bold"/>
                <a:cs typeface="Canva Sans Bold"/>
                <a:sym typeface="Canva Sans Bold"/>
              </a:defRPr>
            </a:pPr>
            <a:r>
              <a:t>We don’t have a team</a:t>
            </a:r>
            <a:endParaRPr sz="1500"/>
          </a:p>
          <a:p>
            <a:pPr marL="331552" lvl="1" indent="-165776" algn="ctr">
              <a:lnSpc>
                <a:spcPts val="2700"/>
              </a:lnSpc>
              <a:buSzPct val="100000"/>
              <a:buFont typeface="Arial"/>
              <a:buChar char="•"/>
              <a:defRPr sz="2400" b="1">
                <a:latin typeface="Canva Sans Bold"/>
                <a:ea typeface="Canva Sans Bold"/>
                <a:cs typeface="Canva Sans Bold"/>
                <a:sym typeface="Canva Sans Bold"/>
              </a:defRPr>
            </a:pPr>
            <a:r>
              <a:t>We have another job, so we’re not able to give it our 100% </a:t>
            </a:r>
          </a:p>
        </p:txBody>
      </p:sp>
      <p:sp>
        <p:nvSpPr>
          <p:cNvPr id="138" name="TextBox 16"/>
          <p:cNvSpPr txBox="1"/>
          <p:nvPr/>
        </p:nvSpPr>
        <p:spPr>
          <a:xfrm>
            <a:off x="109720" y="6318589"/>
            <a:ext cx="8616337" cy="27447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marL="331552" lvl="1" indent="-165776" algn="ctr">
              <a:lnSpc>
                <a:spcPts val="2700"/>
              </a:lnSpc>
              <a:buSzPct val="100000"/>
              <a:buFont typeface="Arial"/>
              <a:buChar char="•"/>
              <a:defRPr sz="2400" b="1">
                <a:latin typeface="Canva Sans Bold"/>
                <a:ea typeface="Canva Sans Bold"/>
                <a:cs typeface="Canva Sans Bold"/>
                <a:sym typeface="Canva Sans Bold"/>
              </a:defRPr>
            </a:pPr>
            <a:r>
              <a:t>Expand social media presence</a:t>
            </a:r>
            <a:endParaRPr sz="1500"/>
          </a:p>
          <a:p>
            <a:pPr marL="331552" lvl="1" indent="-165776" algn="ctr">
              <a:lnSpc>
                <a:spcPts val="2700"/>
              </a:lnSpc>
              <a:buSzPct val="100000"/>
              <a:buFont typeface="Arial"/>
              <a:buChar char="•"/>
              <a:defRPr sz="2400" b="1">
                <a:latin typeface="Canva Sans Bold"/>
                <a:ea typeface="Canva Sans Bold"/>
                <a:cs typeface="Canva Sans Bold"/>
                <a:sym typeface="Canva Sans Bold"/>
              </a:defRPr>
            </a:pPr>
            <a:r>
              <a:t>% of people getting engaged / married in Egypt is 800k per year</a:t>
            </a:r>
            <a:endParaRPr sz="1500"/>
          </a:p>
          <a:p>
            <a:pPr marL="331552" lvl="1" indent="-165776" algn="ctr">
              <a:lnSpc>
                <a:spcPts val="2700"/>
              </a:lnSpc>
              <a:buSzPct val="100000"/>
              <a:buFont typeface="Arial"/>
              <a:buChar char="•"/>
              <a:defRPr sz="2400" b="1">
                <a:latin typeface="Canva Sans Bold"/>
                <a:ea typeface="Canva Sans Bold"/>
                <a:cs typeface="Canva Sans Bold"/>
                <a:sym typeface="Canva Sans Bold"/>
              </a:defRPr>
            </a:pPr>
            <a:r>
              <a:t>Culture of collaborations with venues, photographers is more popular</a:t>
            </a:r>
            <a:endParaRPr sz="1500"/>
          </a:p>
          <a:p>
            <a:pPr marL="331552" lvl="1" indent="-165776" algn="ctr">
              <a:lnSpc>
                <a:spcPts val="2700"/>
              </a:lnSpc>
              <a:buSzPct val="100000"/>
              <a:buFont typeface="Arial"/>
              <a:buChar char="•"/>
              <a:defRPr sz="2400" b="1">
                <a:latin typeface="Canva Sans Bold"/>
                <a:ea typeface="Canva Sans Bold"/>
                <a:cs typeface="Canva Sans Bold"/>
                <a:sym typeface="Canva Sans Bold"/>
              </a:defRPr>
            </a:pPr>
            <a:r>
              <a:t>Trends in weddings that people want to copy</a:t>
            </a:r>
            <a:endParaRPr sz="1500"/>
          </a:p>
          <a:p>
            <a:pPr marL="331552" lvl="1" indent="-165776" algn="ctr">
              <a:lnSpc>
                <a:spcPts val="2700"/>
              </a:lnSpc>
              <a:buSzPct val="100000"/>
              <a:buFont typeface="Arial"/>
              <a:buChar char="•"/>
              <a:defRPr sz="2400" b="1">
                <a:latin typeface="Canva Sans Bold"/>
                <a:ea typeface="Canva Sans Bold"/>
                <a:cs typeface="Canva Sans Bold"/>
                <a:sym typeface="Canva Sans Bold"/>
              </a:defRPr>
            </a:pPr>
            <a:r>
              <a:t>Hotels getting expensive so people would go more to open air weddings</a:t>
            </a:r>
          </a:p>
        </p:txBody>
      </p:sp>
      <p:sp>
        <p:nvSpPr>
          <p:cNvPr id="139" name="TextBox 17"/>
          <p:cNvSpPr txBox="1"/>
          <p:nvPr/>
        </p:nvSpPr>
        <p:spPr>
          <a:xfrm>
            <a:off x="9561944" y="6460671"/>
            <a:ext cx="6919568" cy="24018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marL="331552" lvl="1" indent="-165776" algn="ctr">
              <a:lnSpc>
                <a:spcPts val="2700"/>
              </a:lnSpc>
              <a:buSzPct val="100000"/>
              <a:buFont typeface="Arial"/>
              <a:buChar char="•"/>
              <a:defRPr sz="2400" b="1">
                <a:latin typeface="Canva Sans Bold"/>
                <a:ea typeface="Canva Sans Bold"/>
                <a:cs typeface="Canva Sans Bold"/>
                <a:sym typeface="Canva Sans Bold"/>
              </a:defRPr>
            </a:pPr>
            <a:r>
              <a:t>A lot of competitors, </a:t>
            </a:r>
            <a:endParaRPr sz="1500"/>
          </a:p>
          <a:p>
            <a:pPr marL="331552" lvl="1" indent="-165776" algn="ctr">
              <a:lnSpc>
                <a:spcPts val="2700"/>
              </a:lnSpc>
              <a:buSzPct val="100000"/>
              <a:buFont typeface="Arial"/>
              <a:buChar char="•"/>
              <a:defRPr sz="2400" b="1">
                <a:latin typeface="Canva Sans Bold"/>
                <a:ea typeface="Canva Sans Bold"/>
                <a:cs typeface="Canva Sans Bold"/>
                <a:sym typeface="Canva Sans Bold"/>
              </a:defRPr>
            </a:pPr>
            <a:r>
              <a:t>Legal threats</a:t>
            </a:r>
            <a:endParaRPr sz="1500"/>
          </a:p>
          <a:p>
            <a:pPr marL="331552" lvl="1" indent="-165776" algn="ctr">
              <a:lnSpc>
                <a:spcPts val="2700"/>
              </a:lnSpc>
              <a:buSzPct val="100000"/>
              <a:buFont typeface="Arial"/>
              <a:buChar char="•"/>
              <a:defRPr sz="2400" b="1">
                <a:latin typeface="Canva Sans Bold"/>
                <a:ea typeface="Canva Sans Bold"/>
                <a:cs typeface="Canva Sans Bold"/>
                <a:sym typeface="Canva Sans Bold"/>
              </a:defRPr>
            </a:pPr>
            <a:r>
              <a:t> The inflation, and petrol price changes</a:t>
            </a:r>
            <a:endParaRPr sz="1500"/>
          </a:p>
          <a:p>
            <a:pPr marL="331552" lvl="1" indent="-165776" algn="ctr">
              <a:lnSpc>
                <a:spcPts val="2700"/>
              </a:lnSpc>
              <a:buSzPct val="100000"/>
              <a:buFont typeface="Arial"/>
              <a:buChar char="•"/>
              <a:defRPr sz="2400" b="1">
                <a:latin typeface="Canva Sans Bold"/>
                <a:ea typeface="Canva Sans Bold"/>
                <a:cs typeface="Canva Sans Bold"/>
                <a:sym typeface="Canva Sans Bold"/>
              </a:defRPr>
            </a:pPr>
            <a:r>
              <a:t>Devaluation of the Egyptian currency</a:t>
            </a:r>
            <a:endParaRPr sz="1500"/>
          </a:p>
          <a:p>
            <a:pPr marL="331552" lvl="1" indent="-165776" algn="ctr">
              <a:lnSpc>
                <a:spcPts val="2700"/>
              </a:lnSpc>
              <a:buSzPct val="100000"/>
              <a:buFont typeface="Arial"/>
              <a:buChar char="•"/>
              <a:defRPr sz="2400" b="1">
                <a:latin typeface="Canva Sans Bold"/>
                <a:ea typeface="Canva Sans Bold"/>
                <a:cs typeface="Canva Sans Bold"/>
                <a:sym typeface="Canva Sans Bold"/>
              </a:defRPr>
            </a:pPr>
            <a:r>
              <a:t>Drops with suppliers can happen</a:t>
            </a:r>
            <a:endParaRPr sz="1500"/>
          </a:p>
          <a:p>
            <a:pPr marL="331552" lvl="1" indent="-165776" algn="ctr">
              <a:lnSpc>
                <a:spcPts val="2700"/>
              </a:lnSpc>
              <a:buSzPct val="100000"/>
              <a:buFont typeface="Arial"/>
              <a:buChar char="•"/>
              <a:defRPr sz="2400" b="1">
                <a:latin typeface="Canva Sans Bold"/>
                <a:ea typeface="Canva Sans Bold"/>
                <a:cs typeface="Canva Sans Bold"/>
                <a:sym typeface="Canva Sans Bold"/>
              </a:defRPr>
            </a:pPr>
            <a:r>
              <a:t>Culture of accepting a wedding planner instead of a hotel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E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Freeform 2"/>
          <p:cNvSpPr/>
          <p:nvPr/>
        </p:nvSpPr>
        <p:spPr>
          <a:xfrm rot="5297699">
            <a:off x="5629684" y="1238704"/>
            <a:ext cx="7028631" cy="7809591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42" name="Freeform 3"/>
          <p:cNvSpPr/>
          <p:nvPr/>
        </p:nvSpPr>
        <p:spPr>
          <a:xfrm rot="5400000">
            <a:off x="5019549" y="91804"/>
            <a:ext cx="4294902" cy="4772113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43" name="Freeform 4"/>
          <p:cNvSpPr/>
          <p:nvPr/>
        </p:nvSpPr>
        <p:spPr>
          <a:xfrm rot="5400000">
            <a:off x="10685743" y="4238935"/>
            <a:ext cx="4294900" cy="4772112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44" name="Freeform 5"/>
          <p:cNvSpPr/>
          <p:nvPr/>
        </p:nvSpPr>
        <p:spPr>
          <a:xfrm rot="20600208">
            <a:off x="8615597" y="1639422"/>
            <a:ext cx="3107583" cy="2594831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45" name="TextBox 7"/>
          <p:cNvSpPr txBox="1"/>
          <p:nvPr/>
        </p:nvSpPr>
        <p:spPr>
          <a:xfrm>
            <a:off x="4350846" y="2502761"/>
            <a:ext cx="9586308" cy="36646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algn="ctr">
              <a:lnSpc>
                <a:spcPts val="14600"/>
              </a:lnSpc>
              <a:defRPr sz="11200" spc="201">
                <a:latin typeface="Twister"/>
                <a:ea typeface="Twister"/>
                <a:cs typeface="Twister"/>
                <a:sym typeface="Twister"/>
              </a:defRPr>
            </a:pPr>
            <a:r>
              <a:t>SMART</a:t>
            </a:r>
          </a:p>
          <a:p>
            <a:pPr algn="ctr">
              <a:lnSpc>
                <a:spcPts val="14600"/>
              </a:lnSpc>
              <a:defRPr sz="11200" spc="201">
                <a:latin typeface="Twister"/>
                <a:ea typeface="Twister"/>
                <a:cs typeface="Twister"/>
                <a:sym typeface="Twister"/>
              </a:defRPr>
            </a:pPr>
            <a:r>
              <a:t>OBJECTIVES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Freeform 2"/>
          <p:cNvSpPr/>
          <p:nvPr/>
        </p:nvSpPr>
        <p:spPr>
          <a:xfrm rot="16200000">
            <a:off x="-242918" y="2914074"/>
            <a:ext cx="7591884" cy="7841384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48" name="Freeform 3"/>
          <p:cNvSpPr/>
          <p:nvPr/>
        </p:nvSpPr>
        <p:spPr>
          <a:xfrm rot="20789271">
            <a:off x="349882" y="7277272"/>
            <a:ext cx="2375195" cy="2560611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49" name="TextBox 4"/>
          <p:cNvSpPr txBox="1"/>
          <p:nvPr/>
        </p:nvSpPr>
        <p:spPr>
          <a:xfrm>
            <a:off x="2730520" y="-400908"/>
            <a:ext cx="15333943" cy="98791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ts val="6000"/>
              </a:lnSpc>
            </a:pPr>
            <a:endParaRPr/>
          </a:p>
          <a:p>
            <a:pPr>
              <a:lnSpc>
                <a:spcPts val="6000"/>
              </a:lnSpc>
            </a:pPr>
            <a:endParaRPr/>
          </a:p>
          <a:p>
            <a:pPr>
              <a:lnSpc>
                <a:spcPts val="6000"/>
              </a:lnSpc>
              <a:defRPr sz="4300">
                <a:latin typeface="Questrial"/>
                <a:ea typeface="Questrial"/>
                <a:cs typeface="Questrial"/>
                <a:sym typeface="Questrial"/>
              </a:defRPr>
            </a:pPr>
            <a:r>
              <a:t>•Book 100 clients between October 2024 and October 2025.</a:t>
            </a:r>
          </a:p>
          <a:p>
            <a:pPr>
              <a:lnSpc>
                <a:spcPts val="6000"/>
              </a:lnSpc>
              <a:defRPr sz="4300">
                <a:latin typeface="Questrial"/>
                <a:ea typeface="Questrial"/>
                <a:cs typeface="Questrial"/>
                <a:sym typeface="Questrial"/>
              </a:defRPr>
            </a:pPr>
            <a:endParaRPr/>
          </a:p>
          <a:p>
            <a:pPr>
              <a:lnSpc>
                <a:spcPts val="6000"/>
              </a:lnSpc>
              <a:defRPr sz="4300">
                <a:latin typeface="Questrial"/>
                <a:ea typeface="Questrial"/>
                <a:cs typeface="Questrial"/>
                <a:sym typeface="Questrial"/>
              </a:defRPr>
            </a:pPr>
            <a:r>
              <a:t>•Make 1 million profit between October 2024 &amp; October 2025</a:t>
            </a:r>
          </a:p>
          <a:p>
            <a:pPr>
              <a:lnSpc>
                <a:spcPts val="6000"/>
              </a:lnSpc>
              <a:defRPr sz="4300">
                <a:latin typeface="Questrial"/>
                <a:ea typeface="Questrial"/>
                <a:cs typeface="Questrial"/>
                <a:sym typeface="Questrial"/>
              </a:defRPr>
            </a:pPr>
            <a:endParaRPr/>
          </a:p>
          <a:p>
            <a:pPr>
              <a:lnSpc>
                <a:spcPts val="6000"/>
              </a:lnSpc>
              <a:defRPr sz="4300">
                <a:latin typeface="Questrial"/>
                <a:ea typeface="Questrial"/>
                <a:cs typeface="Questrial"/>
                <a:sym typeface="Questrial"/>
              </a:defRPr>
            </a:pPr>
            <a:r>
              <a:t>•Post twice a week on Instagram &amp; Facebook</a:t>
            </a:r>
          </a:p>
          <a:p>
            <a:pPr>
              <a:lnSpc>
                <a:spcPts val="6000"/>
              </a:lnSpc>
              <a:defRPr sz="4300">
                <a:latin typeface="Questrial"/>
                <a:ea typeface="Questrial"/>
                <a:cs typeface="Questrial"/>
                <a:sym typeface="Questrial"/>
              </a:defRPr>
            </a:pPr>
            <a:endParaRPr/>
          </a:p>
          <a:p>
            <a:pPr>
              <a:lnSpc>
                <a:spcPts val="6000"/>
              </a:lnSpc>
              <a:defRPr sz="4300">
                <a:latin typeface="Questrial"/>
                <a:ea typeface="Questrial"/>
                <a:cs typeface="Questrial"/>
                <a:sym typeface="Questrial"/>
              </a:defRPr>
            </a:pPr>
            <a:endParaRPr/>
          </a:p>
          <a:p>
            <a:pPr>
              <a:lnSpc>
                <a:spcPts val="6000"/>
              </a:lnSpc>
              <a:defRPr sz="4300">
                <a:latin typeface="Questrial"/>
                <a:ea typeface="Questrial"/>
                <a:cs typeface="Questrial"/>
                <a:sym typeface="Questrial"/>
              </a:defRPr>
            </a:pPr>
            <a:r>
              <a:t>•Gain 50,000 followers between October 2024 &amp; October 2025 on Instagram</a:t>
            </a:r>
          </a:p>
          <a:p>
            <a:pPr>
              <a:lnSpc>
                <a:spcPts val="6000"/>
              </a:lnSpc>
              <a:defRPr sz="4300">
                <a:latin typeface="Questrial"/>
                <a:ea typeface="Questrial"/>
                <a:cs typeface="Questrial"/>
                <a:sym typeface="Questrial"/>
              </a:defRPr>
            </a:pPr>
            <a:endParaRPr/>
          </a:p>
          <a:p>
            <a:pPr>
              <a:lnSpc>
                <a:spcPts val="6000"/>
              </a:lnSpc>
              <a:defRPr sz="4300">
                <a:latin typeface="Questrial"/>
                <a:ea typeface="Questrial"/>
                <a:cs typeface="Questrial"/>
                <a:sym typeface="Questrial"/>
              </a:defRPr>
            </a:pPr>
            <a:r>
              <a:t>•Hire a content creator by the end of 2024</a:t>
            </a:r>
          </a:p>
        </p:txBody>
      </p:sp>
      <p:pic>
        <p:nvPicPr>
          <p:cNvPr id="150" name="Picture 2" descr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431" y="9820"/>
            <a:ext cx="2473341" cy="272736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Freeform 2"/>
          <p:cNvSpPr/>
          <p:nvPr/>
        </p:nvSpPr>
        <p:spPr>
          <a:xfrm rot="16200000">
            <a:off x="6471831" y="-840598"/>
            <a:ext cx="5695518" cy="8192562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53" name="Freeform 3"/>
          <p:cNvSpPr/>
          <p:nvPr/>
        </p:nvSpPr>
        <p:spPr>
          <a:xfrm rot="553372">
            <a:off x="404548" y="5710370"/>
            <a:ext cx="4243425" cy="4264136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54" name="TextBox 4"/>
          <p:cNvSpPr txBox="1"/>
          <p:nvPr/>
        </p:nvSpPr>
        <p:spPr>
          <a:xfrm>
            <a:off x="6394940" y="2783116"/>
            <a:ext cx="6762365" cy="1663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ts val="6000"/>
              </a:lnSpc>
            </a:pPr>
            <a:endParaRPr/>
          </a:p>
          <a:p>
            <a:pPr>
              <a:lnSpc>
                <a:spcPts val="6000"/>
              </a:lnSpc>
              <a:defRPr sz="10000">
                <a:latin typeface="Questrial"/>
                <a:ea typeface="Questrial"/>
                <a:cs typeface="Questrial"/>
                <a:sym typeface="Questrial"/>
              </a:defRPr>
            </a:pPr>
            <a:r>
              <a:t>Strategy</a:t>
            </a:r>
          </a:p>
        </p:txBody>
      </p:sp>
      <p:pic>
        <p:nvPicPr>
          <p:cNvPr id="155" name="Picture 2" descr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666" y="323201"/>
            <a:ext cx="2513445" cy="277158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TextBox 2"/>
          <p:cNvSpPr txBox="1"/>
          <p:nvPr/>
        </p:nvSpPr>
        <p:spPr>
          <a:xfrm>
            <a:off x="-64602" y="5035049"/>
            <a:ext cx="6309289" cy="36712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algn="ctr">
              <a:lnSpc>
                <a:spcPts val="9700"/>
              </a:lnSpc>
              <a:defRPr sz="7600">
                <a:latin typeface="Twister"/>
                <a:ea typeface="Twister"/>
                <a:cs typeface="Twister"/>
                <a:sym typeface="Twister"/>
              </a:defRPr>
            </a:pPr>
            <a:r>
              <a:t>BUYER PERSONA</a:t>
            </a:r>
          </a:p>
          <a:p>
            <a:pPr algn="ctr">
              <a:lnSpc>
                <a:spcPts val="9700"/>
              </a:lnSpc>
              <a:defRPr sz="7600">
                <a:latin typeface="Twister"/>
                <a:ea typeface="Twister"/>
                <a:cs typeface="Twister"/>
                <a:sym typeface="Twister"/>
              </a:defRPr>
            </a:pPr>
            <a:r>
              <a:t>(bride)</a:t>
            </a:r>
          </a:p>
        </p:txBody>
      </p:sp>
      <p:sp>
        <p:nvSpPr>
          <p:cNvPr id="158" name="Freeform 3"/>
          <p:cNvSpPr/>
          <p:nvPr/>
        </p:nvSpPr>
        <p:spPr>
          <a:xfrm>
            <a:off x="10166270" y="7630754"/>
            <a:ext cx="3457955" cy="3842173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59" name="Freeform 5"/>
          <p:cNvSpPr/>
          <p:nvPr/>
        </p:nvSpPr>
        <p:spPr>
          <a:xfrm>
            <a:off x="5593792" y="-845311"/>
            <a:ext cx="12602911" cy="14732866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pic>
        <p:nvPicPr>
          <p:cNvPr id="160" name="Picture 2" descr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666" y="323201"/>
            <a:ext cx="2513445" cy="277158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694</Words>
  <Application>Microsoft Office PowerPoint</Application>
  <PresentationFormat>Custom</PresentationFormat>
  <Paragraphs>111</Paragraphs>
  <Slides>27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28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Rawan Maged</cp:lastModifiedBy>
  <cp:revision>6</cp:revision>
  <dcterms:modified xsi:type="dcterms:W3CDTF">2024-11-29T11:26:15Z</dcterms:modified>
</cp:coreProperties>
</file>